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95" r:id="rId2"/>
  </p:sldMasterIdLst>
  <p:notesMasterIdLst>
    <p:notesMasterId r:id="rId42"/>
  </p:notesMasterIdLst>
  <p:handoutMasterIdLst>
    <p:handoutMasterId r:id="rId43"/>
  </p:handoutMasterIdLst>
  <p:sldIdLst>
    <p:sldId id="256" r:id="rId3"/>
    <p:sldId id="320" r:id="rId4"/>
    <p:sldId id="324" r:id="rId5"/>
    <p:sldId id="264" r:id="rId6"/>
    <p:sldId id="319" r:id="rId7"/>
    <p:sldId id="422" r:id="rId8"/>
    <p:sldId id="373" r:id="rId9"/>
    <p:sldId id="421" r:id="rId10"/>
    <p:sldId id="325" r:id="rId11"/>
    <p:sldId id="258" r:id="rId12"/>
    <p:sldId id="424" r:id="rId13"/>
    <p:sldId id="371" r:id="rId14"/>
    <p:sldId id="425" r:id="rId15"/>
    <p:sldId id="420" r:id="rId16"/>
    <p:sldId id="429" r:id="rId17"/>
    <p:sldId id="384" r:id="rId18"/>
    <p:sldId id="389" r:id="rId19"/>
    <p:sldId id="428" r:id="rId20"/>
    <p:sldId id="433" r:id="rId21"/>
    <p:sldId id="434" r:id="rId22"/>
    <p:sldId id="435" r:id="rId23"/>
    <p:sldId id="400" r:id="rId24"/>
    <p:sldId id="343" r:id="rId25"/>
    <p:sldId id="401" r:id="rId26"/>
    <p:sldId id="402" r:id="rId27"/>
    <p:sldId id="403" r:id="rId28"/>
    <p:sldId id="261" r:id="rId29"/>
    <p:sldId id="411" r:id="rId30"/>
    <p:sldId id="431" r:id="rId31"/>
    <p:sldId id="339" r:id="rId32"/>
    <p:sldId id="408" r:id="rId33"/>
    <p:sldId id="406" r:id="rId34"/>
    <p:sldId id="407" r:id="rId35"/>
    <p:sldId id="432" r:id="rId36"/>
    <p:sldId id="436" r:id="rId37"/>
    <p:sldId id="413" r:id="rId38"/>
    <p:sldId id="414" r:id="rId39"/>
    <p:sldId id="417" r:id="rId40"/>
    <p:sldId id="419" r:id="rId41"/>
  </p:sldIdLst>
  <p:sldSz cx="9144000" cy="6858000" type="screen4x3"/>
  <p:notesSz cx="6810375"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MacSharry" initials="BM" lastIdx="6" clrIdx="0">
    <p:extLst>
      <p:ext uri="{19B8F6BF-5375-455C-9EA6-DF929625EA0E}">
        <p15:presenceInfo xmlns:p15="http://schemas.microsoft.com/office/powerpoint/2012/main" userId="S-1-5-21-854356154-2077777384-1924250081-3533" providerId="AD"/>
      </p:ext>
    </p:extLst>
  </p:cmAuthor>
  <p:cmAuthor id="2" name="April Eassom" initials="AE" lastIdx="8" clrIdx="1">
    <p:extLst>
      <p:ext uri="{19B8F6BF-5375-455C-9EA6-DF929625EA0E}">
        <p15:presenceInfo xmlns:p15="http://schemas.microsoft.com/office/powerpoint/2012/main" userId="S-1-5-21-854356154-2077777384-1924250081-1998" providerId="AD"/>
      </p:ext>
    </p:extLst>
  </p:cmAuthor>
  <p:cmAuthor id="3" name="Diego Juffe-Bignoli" initials="DJ" lastIdx="23" clrIdx="2">
    <p:extLst>
      <p:ext uri="{19B8F6BF-5375-455C-9EA6-DF929625EA0E}">
        <p15:presenceInfo xmlns:p15="http://schemas.microsoft.com/office/powerpoint/2012/main" userId="S-1-5-21-854356154-2077777384-1924250081-19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99A4"/>
    <a:srgbClr val="0072A9"/>
    <a:srgbClr val="FF5050"/>
    <a:srgbClr val="9966FF"/>
    <a:srgbClr val="7D872B"/>
    <a:srgbClr val="CA6464"/>
    <a:srgbClr val="5FA63C"/>
    <a:srgbClr val="7F7F7F"/>
    <a:srgbClr val="005587"/>
    <a:srgbClr val="999E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5501" autoAdjust="0"/>
  </p:normalViewPr>
  <p:slideViewPr>
    <p:cSldViewPr>
      <p:cViewPr varScale="1">
        <p:scale>
          <a:sx n="88" d="100"/>
          <a:sy n="88" d="100"/>
        </p:scale>
        <p:origin x="115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DEB38D-91B9-45B5-8D5A-06C572CE4C39}" type="doc">
      <dgm:prSet loTypeId="urn:microsoft.com/office/officeart/2005/8/layout/target2" loCatId="relationship" qsTypeId="urn:microsoft.com/office/officeart/2005/8/quickstyle/simple1" qsCatId="simple" csTypeId="urn:microsoft.com/office/officeart/2005/8/colors/colorful5" csCatId="colorful" phldr="1"/>
      <dgm:spPr/>
      <dgm:t>
        <a:bodyPr/>
        <a:lstStyle/>
        <a:p>
          <a:endParaRPr lang="en-GB"/>
        </a:p>
      </dgm:t>
    </dgm:pt>
    <dgm:pt modelId="{5C5A6F5C-7AD7-41AE-AD8F-31CBE447BF7E}">
      <dgm:prSet phldrT="[Text]" custT="1"/>
      <dgm:spPr>
        <a:solidFill>
          <a:schemeClr val="accent1">
            <a:lumMod val="75000"/>
          </a:schemeClr>
        </a:solidFill>
      </dgm:spPr>
      <dgm:t>
        <a:bodyPr/>
        <a:lstStyle/>
        <a:p>
          <a:r>
            <a:rPr lang="en-GB" sz="2800" dirty="0" smtClean="0"/>
            <a:t>“National”</a:t>
          </a:r>
          <a:endParaRPr lang="en-GB" sz="2800" dirty="0"/>
        </a:p>
      </dgm:t>
    </dgm:pt>
    <dgm:pt modelId="{3ED953D2-1260-4DCA-B2BE-5C37D658428E}" type="parTrans" cxnId="{D74BF25F-2240-41DE-A621-1A4BF01D8755}">
      <dgm:prSet/>
      <dgm:spPr/>
      <dgm:t>
        <a:bodyPr/>
        <a:lstStyle/>
        <a:p>
          <a:endParaRPr lang="en-GB"/>
        </a:p>
      </dgm:t>
    </dgm:pt>
    <dgm:pt modelId="{17854F7C-DDF3-4743-AA4A-640787B08248}" type="sibTrans" cxnId="{D74BF25F-2240-41DE-A621-1A4BF01D8755}">
      <dgm:prSet/>
      <dgm:spPr/>
      <dgm:t>
        <a:bodyPr/>
        <a:lstStyle/>
        <a:p>
          <a:endParaRPr lang="en-GB"/>
        </a:p>
      </dgm:t>
    </dgm:pt>
    <dgm:pt modelId="{8E4D2705-B608-491D-B36B-AD6A9F23F9FE}">
      <dgm:prSet phldrT="[Text]"/>
      <dgm:spPr>
        <a:ln>
          <a:solidFill>
            <a:schemeClr val="accent1">
              <a:lumMod val="75000"/>
            </a:schemeClr>
          </a:solidFill>
        </a:ln>
      </dgm:spPr>
      <dgm:t>
        <a:bodyPr/>
        <a:lstStyle/>
        <a:p>
          <a:r>
            <a:rPr lang="en-GB" dirty="0" smtClean="0"/>
            <a:t>National laws</a:t>
          </a:r>
          <a:endParaRPr lang="en-GB" dirty="0"/>
        </a:p>
      </dgm:t>
    </dgm:pt>
    <dgm:pt modelId="{7F4874BA-668D-48F5-89E1-3C9DE30639E1}" type="parTrans" cxnId="{6033B058-EA5E-41FB-B55C-4991DE49AAE5}">
      <dgm:prSet/>
      <dgm:spPr/>
      <dgm:t>
        <a:bodyPr/>
        <a:lstStyle/>
        <a:p>
          <a:endParaRPr lang="en-GB"/>
        </a:p>
      </dgm:t>
    </dgm:pt>
    <dgm:pt modelId="{A026F9AF-656E-4992-A25D-D077FD030DAA}" type="sibTrans" cxnId="{6033B058-EA5E-41FB-B55C-4991DE49AAE5}">
      <dgm:prSet/>
      <dgm:spPr/>
      <dgm:t>
        <a:bodyPr/>
        <a:lstStyle/>
        <a:p>
          <a:endParaRPr lang="en-GB"/>
        </a:p>
      </dgm:t>
    </dgm:pt>
    <dgm:pt modelId="{98398940-8C01-476A-8220-F161B4B71060}">
      <dgm:prSet phldrT="[Text]" custT="1"/>
      <dgm:spPr>
        <a:solidFill>
          <a:srgbClr val="5FA63C"/>
        </a:solidFill>
      </dgm:spPr>
      <dgm:t>
        <a:bodyPr/>
        <a:lstStyle/>
        <a:p>
          <a:r>
            <a:rPr lang="en-GB" sz="2800" dirty="0" smtClean="0"/>
            <a:t>“Regional”</a:t>
          </a:r>
          <a:endParaRPr lang="en-GB" sz="2800" dirty="0"/>
        </a:p>
      </dgm:t>
    </dgm:pt>
    <dgm:pt modelId="{9C14E5F1-A946-4EEB-BFDA-46A876F2EC96}" type="parTrans" cxnId="{D2A4B151-430D-4645-AF85-0201121382C2}">
      <dgm:prSet/>
      <dgm:spPr/>
      <dgm:t>
        <a:bodyPr/>
        <a:lstStyle/>
        <a:p>
          <a:endParaRPr lang="en-GB"/>
        </a:p>
      </dgm:t>
    </dgm:pt>
    <dgm:pt modelId="{C54C1CEB-0788-4B99-B8DE-E9447D1CC93C}" type="sibTrans" cxnId="{D2A4B151-430D-4645-AF85-0201121382C2}">
      <dgm:prSet/>
      <dgm:spPr/>
      <dgm:t>
        <a:bodyPr/>
        <a:lstStyle/>
        <a:p>
          <a:endParaRPr lang="en-GB"/>
        </a:p>
      </dgm:t>
    </dgm:pt>
    <dgm:pt modelId="{CD980188-ABC5-4A68-BC50-ED150D8A36BD}">
      <dgm:prSet phldrT="[Text]"/>
      <dgm:spPr>
        <a:ln>
          <a:solidFill>
            <a:srgbClr val="5FA63C"/>
          </a:solidFill>
        </a:ln>
      </dgm:spPr>
      <dgm:t>
        <a:bodyPr/>
        <a:lstStyle/>
        <a:p>
          <a:r>
            <a:rPr lang="en-GB" dirty="0" err="1" smtClean="0"/>
            <a:t>Natura</a:t>
          </a:r>
          <a:r>
            <a:rPr lang="en-GB" dirty="0" smtClean="0"/>
            <a:t> 2000</a:t>
          </a:r>
          <a:endParaRPr lang="en-GB" dirty="0"/>
        </a:p>
      </dgm:t>
    </dgm:pt>
    <dgm:pt modelId="{43C7B1C3-F770-400A-946F-BF65E77CB7A4}" type="parTrans" cxnId="{20606B32-2C22-4EC7-BA73-DE71D99D4D1B}">
      <dgm:prSet/>
      <dgm:spPr/>
      <dgm:t>
        <a:bodyPr/>
        <a:lstStyle/>
        <a:p>
          <a:endParaRPr lang="en-GB"/>
        </a:p>
      </dgm:t>
    </dgm:pt>
    <dgm:pt modelId="{6AB3AF94-DF39-4145-8B71-EFED6802CA3F}" type="sibTrans" cxnId="{20606B32-2C22-4EC7-BA73-DE71D99D4D1B}">
      <dgm:prSet/>
      <dgm:spPr/>
      <dgm:t>
        <a:bodyPr/>
        <a:lstStyle/>
        <a:p>
          <a:endParaRPr lang="en-GB"/>
        </a:p>
      </dgm:t>
    </dgm:pt>
    <dgm:pt modelId="{5B738368-B0BE-4829-99FC-7981B2BA4A6D}">
      <dgm:prSet phldrT="[Text]" custT="1"/>
      <dgm:spPr>
        <a:solidFill>
          <a:srgbClr val="CA6464"/>
        </a:solidFill>
      </dgm:spPr>
      <dgm:t>
        <a:bodyPr/>
        <a:lstStyle/>
        <a:p>
          <a:r>
            <a:rPr lang="en-GB" sz="2800" dirty="0" smtClean="0"/>
            <a:t>“International”</a:t>
          </a:r>
          <a:endParaRPr lang="en-GB" sz="2800" dirty="0"/>
        </a:p>
      </dgm:t>
    </dgm:pt>
    <dgm:pt modelId="{37478539-4F58-473F-9943-C6EB12E61F91}" type="parTrans" cxnId="{1B83E96F-1615-4554-B53E-45B9BA0A5848}">
      <dgm:prSet/>
      <dgm:spPr/>
      <dgm:t>
        <a:bodyPr/>
        <a:lstStyle/>
        <a:p>
          <a:endParaRPr lang="en-GB"/>
        </a:p>
      </dgm:t>
    </dgm:pt>
    <dgm:pt modelId="{F4BB6951-153A-47F2-BE94-F96272FE5343}" type="sibTrans" cxnId="{1B83E96F-1615-4554-B53E-45B9BA0A5848}">
      <dgm:prSet/>
      <dgm:spPr/>
      <dgm:t>
        <a:bodyPr/>
        <a:lstStyle/>
        <a:p>
          <a:endParaRPr lang="en-GB"/>
        </a:p>
      </dgm:t>
    </dgm:pt>
    <dgm:pt modelId="{B94699FB-0B37-4760-A428-6FD1F5250986}">
      <dgm:prSet phldrT="[Text]"/>
      <dgm:spPr>
        <a:ln>
          <a:solidFill>
            <a:srgbClr val="CA6464"/>
          </a:solidFill>
        </a:ln>
      </dgm:spPr>
      <dgm:t>
        <a:bodyPr/>
        <a:lstStyle/>
        <a:p>
          <a:r>
            <a:rPr lang="en-GB" dirty="0" smtClean="0"/>
            <a:t>World Heritage Convention</a:t>
          </a:r>
          <a:endParaRPr lang="en-GB" dirty="0"/>
        </a:p>
      </dgm:t>
    </dgm:pt>
    <dgm:pt modelId="{FD7A793E-7BEF-40C1-A7DB-A4B34120195D}" type="parTrans" cxnId="{3D14E69F-3342-419C-A711-372B28FBC5D1}">
      <dgm:prSet/>
      <dgm:spPr/>
      <dgm:t>
        <a:bodyPr/>
        <a:lstStyle/>
        <a:p>
          <a:endParaRPr lang="en-GB"/>
        </a:p>
      </dgm:t>
    </dgm:pt>
    <dgm:pt modelId="{1B467344-29F8-42A3-8C1F-11F7A05D1F78}" type="sibTrans" cxnId="{3D14E69F-3342-419C-A711-372B28FBC5D1}">
      <dgm:prSet/>
      <dgm:spPr/>
      <dgm:t>
        <a:bodyPr/>
        <a:lstStyle/>
        <a:p>
          <a:endParaRPr lang="en-GB"/>
        </a:p>
      </dgm:t>
    </dgm:pt>
    <dgm:pt modelId="{45353CC4-1845-450F-A1E8-D50153DE82ED}">
      <dgm:prSet phldrT="[Text]"/>
      <dgm:spPr>
        <a:ln>
          <a:solidFill>
            <a:srgbClr val="CA6464"/>
          </a:solidFill>
        </a:ln>
      </dgm:spPr>
      <dgm:t>
        <a:bodyPr/>
        <a:lstStyle/>
        <a:p>
          <a:r>
            <a:rPr lang="en-GB" dirty="0" smtClean="0"/>
            <a:t>RAMSAR Wetlands</a:t>
          </a:r>
          <a:endParaRPr lang="en-GB" dirty="0"/>
        </a:p>
      </dgm:t>
    </dgm:pt>
    <dgm:pt modelId="{7378450E-68A2-4128-8F8C-CA376DE7CC0C}" type="parTrans" cxnId="{BF8F27AC-FD13-419F-8848-D02FBAD3BD15}">
      <dgm:prSet/>
      <dgm:spPr/>
      <dgm:t>
        <a:bodyPr/>
        <a:lstStyle/>
        <a:p>
          <a:endParaRPr lang="en-GB"/>
        </a:p>
      </dgm:t>
    </dgm:pt>
    <dgm:pt modelId="{500D1EB4-1203-40B2-AC6C-74DE4CD5E460}" type="sibTrans" cxnId="{BF8F27AC-FD13-419F-8848-D02FBAD3BD15}">
      <dgm:prSet/>
      <dgm:spPr/>
      <dgm:t>
        <a:bodyPr/>
        <a:lstStyle/>
        <a:p>
          <a:endParaRPr lang="en-GB"/>
        </a:p>
      </dgm:t>
    </dgm:pt>
    <dgm:pt modelId="{2DD53BA5-85EE-4769-A0E9-48BCFF13E5DC}">
      <dgm:prSet phldrT="[Text]"/>
      <dgm:spPr>
        <a:ln>
          <a:solidFill>
            <a:srgbClr val="5FA63C"/>
          </a:solidFill>
        </a:ln>
      </dgm:spPr>
      <dgm:t>
        <a:bodyPr/>
        <a:lstStyle/>
        <a:p>
          <a:r>
            <a:rPr lang="en-GB" dirty="0" smtClean="0"/>
            <a:t>Regional Seas Conventions</a:t>
          </a:r>
          <a:endParaRPr lang="en-GB" dirty="0"/>
        </a:p>
      </dgm:t>
    </dgm:pt>
    <dgm:pt modelId="{C141B267-10E6-4AC7-833C-784EC55A6509}" type="parTrans" cxnId="{F371D259-FC9D-4FB1-87CB-DC2495AA332E}">
      <dgm:prSet/>
      <dgm:spPr/>
      <dgm:t>
        <a:bodyPr/>
        <a:lstStyle/>
        <a:p>
          <a:endParaRPr lang="en-GB"/>
        </a:p>
      </dgm:t>
    </dgm:pt>
    <dgm:pt modelId="{773A6410-B7F8-42DE-94B1-19F303462915}" type="sibTrans" cxnId="{F371D259-FC9D-4FB1-87CB-DC2495AA332E}">
      <dgm:prSet/>
      <dgm:spPr/>
      <dgm:t>
        <a:bodyPr/>
        <a:lstStyle/>
        <a:p>
          <a:endParaRPr lang="en-GB"/>
        </a:p>
      </dgm:t>
    </dgm:pt>
    <dgm:pt modelId="{13A8F6A3-8459-4C8A-88C4-F83F6BCAADFC}">
      <dgm:prSet phldrT="[Text]"/>
      <dgm:spPr>
        <a:solidFill>
          <a:schemeClr val="bg1">
            <a:lumMod val="65000"/>
            <a:alpha val="90000"/>
          </a:schemeClr>
        </a:solidFill>
        <a:ln>
          <a:solidFill>
            <a:srgbClr val="CA6464"/>
          </a:solidFill>
        </a:ln>
      </dgm:spPr>
      <dgm:t>
        <a:bodyPr/>
        <a:lstStyle/>
        <a:p>
          <a:r>
            <a:rPr lang="en-GB" dirty="0" smtClean="0"/>
            <a:t>Man and Biosphere Reserves</a:t>
          </a:r>
          <a:endParaRPr lang="en-GB" b="0" cap="none" spc="0" dirty="0">
            <a:ln w="18415" cmpd="sng">
              <a:solidFill>
                <a:srgbClr val="FFFFFF"/>
              </a:solidFill>
              <a:prstDash val="solid"/>
            </a:ln>
            <a:solidFill>
              <a:schemeClr val="tx1"/>
            </a:solidFill>
            <a:effectLst>
              <a:outerShdw blurRad="63500" dir="3600000" algn="tl" rotWithShape="0">
                <a:srgbClr val="000000">
                  <a:alpha val="70000"/>
                </a:srgbClr>
              </a:outerShdw>
            </a:effectLst>
          </a:endParaRPr>
        </a:p>
      </dgm:t>
    </dgm:pt>
    <dgm:pt modelId="{ADF8DFD3-1DAD-4675-A14B-114BBECF7541}" type="parTrans" cxnId="{34E4A869-793C-417A-9F44-B511A20F8BB9}">
      <dgm:prSet/>
      <dgm:spPr/>
      <dgm:t>
        <a:bodyPr/>
        <a:lstStyle/>
        <a:p>
          <a:endParaRPr lang="en-GB"/>
        </a:p>
      </dgm:t>
    </dgm:pt>
    <dgm:pt modelId="{F89AD8BA-5BE3-4AEC-8FFF-9910026EDDF8}" type="sibTrans" cxnId="{34E4A869-793C-417A-9F44-B511A20F8BB9}">
      <dgm:prSet/>
      <dgm:spPr/>
      <dgm:t>
        <a:bodyPr/>
        <a:lstStyle/>
        <a:p>
          <a:endParaRPr lang="en-GB"/>
        </a:p>
      </dgm:t>
    </dgm:pt>
    <dgm:pt modelId="{1BC2706A-3251-4003-AF76-D2B6A2ADDF5D}">
      <dgm:prSet/>
      <dgm:spPr>
        <a:solidFill>
          <a:schemeClr val="bg1">
            <a:lumMod val="65000"/>
            <a:alpha val="90000"/>
          </a:schemeClr>
        </a:solidFill>
        <a:ln>
          <a:solidFill>
            <a:schemeClr val="accent1">
              <a:lumMod val="75000"/>
            </a:schemeClr>
          </a:solidFill>
        </a:ln>
      </dgm:spPr>
      <dgm:t>
        <a:bodyPr/>
        <a:lstStyle/>
        <a:p>
          <a:r>
            <a:rPr lang="en-GB" smtClean="0"/>
            <a:t>Privately Protected Areas</a:t>
          </a:r>
          <a:endParaRPr lang="en-GB" dirty="0"/>
        </a:p>
      </dgm:t>
    </dgm:pt>
    <dgm:pt modelId="{C06EE693-9140-4A38-9A3A-CC53D55B813F}" type="parTrans" cxnId="{AD27F07D-F810-451B-9C0C-B1DF45BCDE9B}">
      <dgm:prSet/>
      <dgm:spPr/>
      <dgm:t>
        <a:bodyPr/>
        <a:lstStyle/>
        <a:p>
          <a:endParaRPr lang="en-GB"/>
        </a:p>
      </dgm:t>
    </dgm:pt>
    <dgm:pt modelId="{952F3A82-77F9-4579-9DAC-83A3ACB54602}" type="sibTrans" cxnId="{AD27F07D-F810-451B-9C0C-B1DF45BCDE9B}">
      <dgm:prSet/>
      <dgm:spPr/>
      <dgm:t>
        <a:bodyPr/>
        <a:lstStyle/>
        <a:p>
          <a:endParaRPr lang="en-GB"/>
        </a:p>
      </dgm:t>
    </dgm:pt>
    <dgm:pt modelId="{CBBCD336-74DF-4681-A3AA-6CA28EBEE302}">
      <dgm:prSet/>
      <dgm:spPr>
        <a:solidFill>
          <a:schemeClr val="bg1">
            <a:lumMod val="65000"/>
            <a:alpha val="90000"/>
          </a:schemeClr>
        </a:solidFill>
        <a:ln>
          <a:solidFill>
            <a:schemeClr val="accent1">
              <a:lumMod val="75000"/>
            </a:schemeClr>
          </a:solidFill>
        </a:ln>
      </dgm:spPr>
      <dgm:t>
        <a:bodyPr/>
        <a:lstStyle/>
        <a:p>
          <a:r>
            <a:rPr lang="en-GB" smtClean="0"/>
            <a:t>ICCAs</a:t>
          </a:r>
          <a:endParaRPr lang="en-GB" dirty="0"/>
        </a:p>
      </dgm:t>
    </dgm:pt>
    <dgm:pt modelId="{1564B063-0F17-4F1A-A040-CDFF5C7EE908}" type="parTrans" cxnId="{58B9DB2A-59D5-4C8A-96C9-D13328BE42E9}">
      <dgm:prSet/>
      <dgm:spPr/>
      <dgm:t>
        <a:bodyPr/>
        <a:lstStyle/>
        <a:p>
          <a:endParaRPr lang="en-GB"/>
        </a:p>
      </dgm:t>
    </dgm:pt>
    <dgm:pt modelId="{603F2247-1A99-4B82-9991-9347D1E6E9FF}" type="sibTrans" cxnId="{58B9DB2A-59D5-4C8A-96C9-D13328BE42E9}">
      <dgm:prSet/>
      <dgm:spPr/>
      <dgm:t>
        <a:bodyPr/>
        <a:lstStyle/>
        <a:p>
          <a:endParaRPr lang="en-GB"/>
        </a:p>
      </dgm:t>
    </dgm:pt>
    <dgm:pt modelId="{FD0D792D-B91E-40AA-BCF2-C013BC3FF606}" type="pres">
      <dgm:prSet presAssocID="{6ADEB38D-91B9-45B5-8D5A-06C572CE4C39}" presName="Name0" presStyleCnt="0">
        <dgm:presLayoutVars>
          <dgm:chMax val="3"/>
          <dgm:chPref val="1"/>
          <dgm:dir/>
          <dgm:animLvl val="lvl"/>
          <dgm:resizeHandles/>
        </dgm:presLayoutVars>
      </dgm:prSet>
      <dgm:spPr/>
      <dgm:t>
        <a:bodyPr/>
        <a:lstStyle/>
        <a:p>
          <a:endParaRPr lang="en-GB"/>
        </a:p>
      </dgm:t>
    </dgm:pt>
    <dgm:pt modelId="{BA341270-0AD6-4162-8567-9CDB414A020B}" type="pres">
      <dgm:prSet presAssocID="{6ADEB38D-91B9-45B5-8D5A-06C572CE4C39}" presName="outerBox" presStyleCnt="0"/>
      <dgm:spPr/>
    </dgm:pt>
    <dgm:pt modelId="{B33A049F-7380-4EF6-AACB-7507150760CC}" type="pres">
      <dgm:prSet presAssocID="{6ADEB38D-91B9-45B5-8D5A-06C572CE4C39}" presName="outerBoxParent" presStyleLbl="node1" presStyleIdx="0" presStyleCnt="3" custLinFactNeighborX="5376" custLinFactNeighborY="-1961"/>
      <dgm:spPr/>
      <dgm:t>
        <a:bodyPr/>
        <a:lstStyle/>
        <a:p>
          <a:endParaRPr lang="en-GB"/>
        </a:p>
      </dgm:t>
    </dgm:pt>
    <dgm:pt modelId="{A0EA92B4-D03E-48AD-A0FC-8CB388B039BD}" type="pres">
      <dgm:prSet presAssocID="{6ADEB38D-91B9-45B5-8D5A-06C572CE4C39}" presName="outerBoxChildren" presStyleCnt="0"/>
      <dgm:spPr/>
    </dgm:pt>
    <dgm:pt modelId="{E23DBCCC-E093-4DFD-8734-285ADF47CDCE}" type="pres">
      <dgm:prSet presAssocID="{8E4D2705-B608-491D-B36B-AD6A9F23F9FE}" presName="oChild" presStyleLbl="fgAcc1" presStyleIdx="0" presStyleCnt="8">
        <dgm:presLayoutVars>
          <dgm:bulletEnabled val="1"/>
        </dgm:presLayoutVars>
      </dgm:prSet>
      <dgm:spPr/>
      <dgm:t>
        <a:bodyPr/>
        <a:lstStyle/>
        <a:p>
          <a:endParaRPr lang="en-GB"/>
        </a:p>
      </dgm:t>
    </dgm:pt>
    <dgm:pt modelId="{477F837B-D625-4EEB-A8EC-00DDBFAFD74D}" type="pres">
      <dgm:prSet presAssocID="{A026F9AF-656E-4992-A25D-D077FD030DAA}" presName="outerSibTrans" presStyleCnt="0"/>
      <dgm:spPr/>
    </dgm:pt>
    <dgm:pt modelId="{864843CC-3A76-471D-8958-F9C29724DE82}" type="pres">
      <dgm:prSet presAssocID="{1BC2706A-3251-4003-AF76-D2B6A2ADDF5D}" presName="oChild" presStyleLbl="fgAcc1" presStyleIdx="1" presStyleCnt="8">
        <dgm:presLayoutVars>
          <dgm:bulletEnabled val="1"/>
        </dgm:presLayoutVars>
      </dgm:prSet>
      <dgm:spPr/>
      <dgm:t>
        <a:bodyPr/>
        <a:lstStyle/>
        <a:p>
          <a:endParaRPr lang="en-GB"/>
        </a:p>
      </dgm:t>
    </dgm:pt>
    <dgm:pt modelId="{ABD01470-C0DE-41A3-9EDE-3C6F7225767F}" type="pres">
      <dgm:prSet presAssocID="{952F3A82-77F9-4579-9DAC-83A3ACB54602}" presName="outerSibTrans" presStyleCnt="0"/>
      <dgm:spPr/>
    </dgm:pt>
    <dgm:pt modelId="{E1EDE208-6D65-40AB-AC32-8BA43AD0478B}" type="pres">
      <dgm:prSet presAssocID="{CBBCD336-74DF-4681-A3AA-6CA28EBEE302}" presName="oChild" presStyleLbl="fgAcc1" presStyleIdx="2" presStyleCnt="8">
        <dgm:presLayoutVars>
          <dgm:bulletEnabled val="1"/>
        </dgm:presLayoutVars>
      </dgm:prSet>
      <dgm:spPr/>
      <dgm:t>
        <a:bodyPr/>
        <a:lstStyle/>
        <a:p>
          <a:endParaRPr lang="en-GB"/>
        </a:p>
      </dgm:t>
    </dgm:pt>
    <dgm:pt modelId="{7B43D645-C634-494D-B897-BEC2B148D30C}" type="pres">
      <dgm:prSet presAssocID="{6ADEB38D-91B9-45B5-8D5A-06C572CE4C39}" presName="middleBox" presStyleCnt="0"/>
      <dgm:spPr/>
    </dgm:pt>
    <dgm:pt modelId="{9CE34D5C-3E22-4DE5-B670-339C669AE495}" type="pres">
      <dgm:prSet presAssocID="{6ADEB38D-91B9-45B5-8D5A-06C572CE4C39}" presName="middleBoxParent" presStyleLbl="node1" presStyleIdx="1" presStyleCnt="3"/>
      <dgm:spPr/>
      <dgm:t>
        <a:bodyPr/>
        <a:lstStyle/>
        <a:p>
          <a:endParaRPr lang="en-GB"/>
        </a:p>
      </dgm:t>
    </dgm:pt>
    <dgm:pt modelId="{36489FAB-2649-4914-A694-BCA04676AAF3}" type="pres">
      <dgm:prSet presAssocID="{6ADEB38D-91B9-45B5-8D5A-06C572CE4C39}" presName="middleBoxChildren" presStyleCnt="0"/>
      <dgm:spPr/>
    </dgm:pt>
    <dgm:pt modelId="{060CA769-0B95-438F-9085-61F0772ADAA2}" type="pres">
      <dgm:prSet presAssocID="{CD980188-ABC5-4A68-BC50-ED150D8A36BD}" presName="mChild" presStyleLbl="fgAcc1" presStyleIdx="3" presStyleCnt="8">
        <dgm:presLayoutVars>
          <dgm:bulletEnabled val="1"/>
        </dgm:presLayoutVars>
      </dgm:prSet>
      <dgm:spPr/>
      <dgm:t>
        <a:bodyPr/>
        <a:lstStyle/>
        <a:p>
          <a:endParaRPr lang="en-GB"/>
        </a:p>
      </dgm:t>
    </dgm:pt>
    <dgm:pt modelId="{1DA56E4E-EEBA-4ABB-B031-6318B5A55667}" type="pres">
      <dgm:prSet presAssocID="{6AB3AF94-DF39-4145-8B71-EFED6802CA3F}" presName="middleSibTrans" presStyleCnt="0"/>
      <dgm:spPr/>
    </dgm:pt>
    <dgm:pt modelId="{4CCE832B-3AE8-47FD-A09A-0525310A6BF9}" type="pres">
      <dgm:prSet presAssocID="{2DD53BA5-85EE-4769-A0E9-48BCFF13E5DC}" presName="mChild" presStyleLbl="fgAcc1" presStyleIdx="4" presStyleCnt="8">
        <dgm:presLayoutVars>
          <dgm:bulletEnabled val="1"/>
        </dgm:presLayoutVars>
      </dgm:prSet>
      <dgm:spPr/>
      <dgm:t>
        <a:bodyPr/>
        <a:lstStyle/>
        <a:p>
          <a:endParaRPr lang="en-GB"/>
        </a:p>
      </dgm:t>
    </dgm:pt>
    <dgm:pt modelId="{4A551FE7-AAB1-4A95-AE9A-5DCEC31EC9A9}" type="pres">
      <dgm:prSet presAssocID="{6ADEB38D-91B9-45B5-8D5A-06C572CE4C39}" presName="centerBox" presStyleCnt="0"/>
      <dgm:spPr/>
    </dgm:pt>
    <dgm:pt modelId="{AE93807D-884E-4752-A076-4BDC949B4000}" type="pres">
      <dgm:prSet presAssocID="{6ADEB38D-91B9-45B5-8D5A-06C572CE4C39}" presName="centerBoxParent" presStyleLbl="node1" presStyleIdx="2" presStyleCnt="3"/>
      <dgm:spPr/>
      <dgm:t>
        <a:bodyPr/>
        <a:lstStyle/>
        <a:p>
          <a:endParaRPr lang="en-GB"/>
        </a:p>
      </dgm:t>
    </dgm:pt>
    <dgm:pt modelId="{D57A4194-B1AB-4C31-B7BD-A1A3808AFD2F}" type="pres">
      <dgm:prSet presAssocID="{6ADEB38D-91B9-45B5-8D5A-06C572CE4C39}" presName="centerBoxChildren" presStyleCnt="0"/>
      <dgm:spPr/>
    </dgm:pt>
    <dgm:pt modelId="{BE9EF03D-50AF-4EFA-84E0-EA69B2BCBC28}" type="pres">
      <dgm:prSet presAssocID="{B94699FB-0B37-4760-A428-6FD1F5250986}" presName="cChild" presStyleLbl="fgAcc1" presStyleIdx="5" presStyleCnt="8" custLinFactNeighborX="35581" custLinFactNeighborY="5971">
        <dgm:presLayoutVars>
          <dgm:bulletEnabled val="1"/>
        </dgm:presLayoutVars>
      </dgm:prSet>
      <dgm:spPr/>
      <dgm:t>
        <a:bodyPr/>
        <a:lstStyle/>
        <a:p>
          <a:endParaRPr lang="en-GB"/>
        </a:p>
      </dgm:t>
    </dgm:pt>
    <dgm:pt modelId="{9DC981A3-A8D1-4366-A2C9-60458D7160A4}" type="pres">
      <dgm:prSet presAssocID="{1B467344-29F8-42A3-8C1F-11F7A05D1F78}" presName="centerSibTrans" presStyleCnt="0"/>
      <dgm:spPr/>
    </dgm:pt>
    <dgm:pt modelId="{AB57F26F-7849-4C20-803B-E6C252B87FC1}" type="pres">
      <dgm:prSet presAssocID="{45353CC4-1845-450F-A1E8-D50153DE82ED}" presName="cChild" presStyleLbl="fgAcc1" presStyleIdx="6" presStyleCnt="8" custLinFactNeighborX="73449" custLinFactNeighborY="5971">
        <dgm:presLayoutVars>
          <dgm:bulletEnabled val="1"/>
        </dgm:presLayoutVars>
      </dgm:prSet>
      <dgm:spPr/>
      <dgm:t>
        <a:bodyPr/>
        <a:lstStyle/>
        <a:p>
          <a:endParaRPr lang="en-GB"/>
        </a:p>
      </dgm:t>
    </dgm:pt>
    <dgm:pt modelId="{F6BB9C04-E73C-4FA9-BA03-0E6E11FF03E9}" type="pres">
      <dgm:prSet presAssocID="{500D1EB4-1203-40B2-AC6C-74DE4CD5E460}" presName="centerSibTrans" presStyleCnt="0"/>
      <dgm:spPr/>
    </dgm:pt>
    <dgm:pt modelId="{14984338-8B26-4795-AC87-DA976CA349BF}" type="pres">
      <dgm:prSet presAssocID="{13A8F6A3-8459-4C8A-88C4-F83F6BCAADFC}" presName="cChild" presStyleLbl="fgAcc1" presStyleIdx="7" presStyleCnt="8" custLinFactX="322" custLinFactNeighborX="100000" custLinFactNeighborY="5971">
        <dgm:presLayoutVars>
          <dgm:bulletEnabled val="1"/>
        </dgm:presLayoutVars>
      </dgm:prSet>
      <dgm:spPr/>
      <dgm:t>
        <a:bodyPr/>
        <a:lstStyle/>
        <a:p>
          <a:endParaRPr lang="en-GB"/>
        </a:p>
      </dgm:t>
    </dgm:pt>
  </dgm:ptLst>
  <dgm:cxnLst>
    <dgm:cxn modelId="{AD27F07D-F810-451B-9C0C-B1DF45BCDE9B}" srcId="{5C5A6F5C-7AD7-41AE-AD8F-31CBE447BF7E}" destId="{1BC2706A-3251-4003-AF76-D2B6A2ADDF5D}" srcOrd="1" destOrd="0" parTransId="{C06EE693-9140-4A38-9A3A-CC53D55B813F}" sibTransId="{952F3A82-77F9-4579-9DAC-83A3ACB54602}"/>
    <dgm:cxn modelId="{77F6D44D-E212-499C-A3EC-4F015BFBD98C}" type="presOf" srcId="{B94699FB-0B37-4760-A428-6FD1F5250986}" destId="{BE9EF03D-50AF-4EFA-84E0-EA69B2BCBC28}" srcOrd="0" destOrd="0" presId="urn:microsoft.com/office/officeart/2005/8/layout/target2"/>
    <dgm:cxn modelId="{C79F1C85-E411-479E-B538-EDB85F3434E5}" type="presOf" srcId="{6ADEB38D-91B9-45B5-8D5A-06C572CE4C39}" destId="{FD0D792D-B91E-40AA-BCF2-C013BC3FF606}" srcOrd="0" destOrd="0" presId="urn:microsoft.com/office/officeart/2005/8/layout/target2"/>
    <dgm:cxn modelId="{BF8F27AC-FD13-419F-8848-D02FBAD3BD15}" srcId="{5B738368-B0BE-4829-99FC-7981B2BA4A6D}" destId="{45353CC4-1845-450F-A1E8-D50153DE82ED}" srcOrd="1" destOrd="0" parTransId="{7378450E-68A2-4128-8F8C-CA376DE7CC0C}" sibTransId="{500D1EB4-1203-40B2-AC6C-74DE4CD5E460}"/>
    <dgm:cxn modelId="{5BA6CD2E-E79C-4BD1-92B7-63FD57A90B6D}" type="presOf" srcId="{CBBCD336-74DF-4681-A3AA-6CA28EBEE302}" destId="{E1EDE208-6D65-40AB-AC32-8BA43AD0478B}" srcOrd="0" destOrd="0" presId="urn:microsoft.com/office/officeart/2005/8/layout/target2"/>
    <dgm:cxn modelId="{3D14E69F-3342-419C-A711-372B28FBC5D1}" srcId="{5B738368-B0BE-4829-99FC-7981B2BA4A6D}" destId="{B94699FB-0B37-4760-A428-6FD1F5250986}" srcOrd="0" destOrd="0" parTransId="{FD7A793E-7BEF-40C1-A7DB-A4B34120195D}" sibTransId="{1B467344-29F8-42A3-8C1F-11F7A05D1F78}"/>
    <dgm:cxn modelId="{1B83E96F-1615-4554-B53E-45B9BA0A5848}" srcId="{6ADEB38D-91B9-45B5-8D5A-06C572CE4C39}" destId="{5B738368-B0BE-4829-99FC-7981B2BA4A6D}" srcOrd="2" destOrd="0" parTransId="{37478539-4F58-473F-9943-C6EB12E61F91}" sibTransId="{F4BB6951-153A-47F2-BE94-F96272FE5343}"/>
    <dgm:cxn modelId="{E3180581-9DE2-4296-84D3-EFAE5D04A9CA}" type="presOf" srcId="{5B738368-B0BE-4829-99FC-7981B2BA4A6D}" destId="{AE93807D-884E-4752-A076-4BDC949B4000}" srcOrd="0" destOrd="0" presId="urn:microsoft.com/office/officeart/2005/8/layout/target2"/>
    <dgm:cxn modelId="{11CBA160-C609-461C-A2B5-9CEDC0A7E053}" type="presOf" srcId="{2DD53BA5-85EE-4769-A0E9-48BCFF13E5DC}" destId="{4CCE832B-3AE8-47FD-A09A-0525310A6BF9}" srcOrd="0" destOrd="0" presId="urn:microsoft.com/office/officeart/2005/8/layout/target2"/>
    <dgm:cxn modelId="{34E4A869-793C-417A-9F44-B511A20F8BB9}" srcId="{5B738368-B0BE-4829-99FC-7981B2BA4A6D}" destId="{13A8F6A3-8459-4C8A-88C4-F83F6BCAADFC}" srcOrd="2" destOrd="0" parTransId="{ADF8DFD3-1DAD-4675-A14B-114BBECF7541}" sibTransId="{F89AD8BA-5BE3-4AEC-8FFF-9910026EDDF8}"/>
    <dgm:cxn modelId="{BF37938E-A602-4F94-9959-59F5EDDB4341}" type="presOf" srcId="{8E4D2705-B608-491D-B36B-AD6A9F23F9FE}" destId="{E23DBCCC-E093-4DFD-8734-285ADF47CDCE}" srcOrd="0" destOrd="0" presId="urn:microsoft.com/office/officeart/2005/8/layout/target2"/>
    <dgm:cxn modelId="{6033B058-EA5E-41FB-B55C-4991DE49AAE5}" srcId="{5C5A6F5C-7AD7-41AE-AD8F-31CBE447BF7E}" destId="{8E4D2705-B608-491D-B36B-AD6A9F23F9FE}" srcOrd="0" destOrd="0" parTransId="{7F4874BA-668D-48F5-89E1-3C9DE30639E1}" sibTransId="{A026F9AF-656E-4992-A25D-D077FD030DAA}"/>
    <dgm:cxn modelId="{6E3F13F4-9568-4831-A354-DDE4D0E562BC}" type="presOf" srcId="{98398940-8C01-476A-8220-F161B4B71060}" destId="{9CE34D5C-3E22-4DE5-B670-339C669AE495}" srcOrd="0" destOrd="0" presId="urn:microsoft.com/office/officeart/2005/8/layout/target2"/>
    <dgm:cxn modelId="{6493E9AE-F8DC-4564-AE99-0CBB1EC1EE22}" type="presOf" srcId="{5C5A6F5C-7AD7-41AE-AD8F-31CBE447BF7E}" destId="{B33A049F-7380-4EF6-AACB-7507150760CC}" srcOrd="0" destOrd="0" presId="urn:microsoft.com/office/officeart/2005/8/layout/target2"/>
    <dgm:cxn modelId="{563C99DB-E425-424C-82FB-26562B943AF0}" type="presOf" srcId="{45353CC4-1845-450F-A1E8-D50153DE82ED}" destId="{AB57F26F-7849-4C20-803B-E6C252B87FC1}" srcOrd="0" destOrd="0" presId="urn:microsoft.com/office/officeart/2005/8/layout/target2"/>
    <dgm:cxn modelId="{4C12C67F-983C-464C-A116-40B04945BAC9}" type="presOf" srcId="{CD980188-ABC5-4A68-BC50-ED150D8A36BD}" destId="{060CA769-0B95-438F-9085-61F0772ADAA2}" srcOrd="0" destOrd="0" presId="urn:microsoft.com/office/officeart/2005/8/layout/target2"/>
    <dgm:cxn modelId="{20606B32-2C22-4EC7-BA73-DE71D99D4D1B}" srcId="{98398940-8C01-476A-8220-F161B4B71060}" destId="{CD980188-ABC5-4A68-BC50-ED150D8A36BD}" srcOrd="0" destOrd="0" parTransId="{43C7B1C3-F770-400A-946F-BF65E77CB7A4}" sibTransId="{6AB3AF94-DF39-4145-8B71-EFED6802CA3F}"/>
    <dgm:cxn modelId="{D74BF25F-2240-41DE-A621-1A4BF01D8755}" srcId="{6ADEB38D-91B9-45B5-8D5A-06C572CE4C39}" destId="{5C5A6F5C-7AD7-41AE-AD8F-31CBE447BF7E}" srcOrd="0" destOrd="0" parTransId="{3ED953D2-1260-4DCA-B2BE-5C37D658428E}" sibTransId="{17854F7C-DDF3-4743-AA4A-640787B08248}"/>
    <dgm:cxn modelId="{F371D259-FC9D-4FB1-87CB-DC2495AA332E}" srcId="{98398940-8C01-476A-8220-F161B4B71060}" destId="{2DD53BA5-85EE-4769-A0E9-48BCFF13E5DC}" srcOrd="1" destOrd="0" parTransId="{C141B267-10E6-4AC7-833C-784EC55A6509}" sibTransId="{773A6410-B7F8-42DE-94B1-19F303462915}"/>
    <dgm:cxn modelId="{D2A4B151-430D-4645-AF85-0201121382C2}" srcId="{6ADEB38D-91B9-45B5-8D5A-06C572CE4C39}" destId="{98398940-8C01-476A-8220-F161B4B71060}" srcOrd="1" destOrd="0" parTransId="{9C14E5F1-A946-4EEB-BFDA-46A876F2EC96}" sibTransId="{C54C1CEB-0788-4B99-B8DE-E9447D1CC93C}"/>
    <dgm:cxn modelId="{4D68D5B5-DD89-4BBB-A1DF-DF79814C033D}" type="presOf" srcId="{13A8F6A3-8459-4C8A-88C4-F83F6BCAADFC}" destId="{14984338-8B26-4795-AC87-DA976CA349BF}" srcOrd="0" destOrd="0" presId="urn:microsoft.com/office/officeart/2005/8/layout/target2"/>
    <dgm:cxn modelId="{92D827CE-9C02-4559-ABDD-DD6AF0ADB910}" type="presOf" srcId="{1BC2706A-3251-4003-AF76-D2B6A2ADDF5D}" destId="{864843CC-3A76-471D-8958-F9C29724DE82}" srcOrd="0" destOrd="0" presId="urn:microsoft.com/office/officeart/2005/8/layout/target2"/>
    <dgm:cxn modelId="{58B9DB2A-59D5-4C8A-96C9-D13328BE42E9}" srcId="{5C5A6F5C-7AD7-41AE-AD8F-31CBE447BF7E}" destId="{CBBCD336-74DF-4681-A3AA-6CA28EBEE302}" srcOrd="2" destOrd="0" parTransId="{1564B063-0F17-4F1A-A040-CDFF5C7EE908}" sibTransId="{603F2247-1A99-4B82-9991-9347D1E6E9FF}"/>
    <dgm:cxn modelId="{667253E4-D4AD-4D01-871A-4A63625ED1E5}" type="presParOf" srcId="{FD0D792D-B91E-40AA-BCF2-C013BC3FF606}" destId="{BA341270-0AD6-4162-8567-9CDB414A020B}" srcOrd="0" destOrd="0" presId="urn:microsoft.com/office/officeart/2005/8/layout/target2"/>
    <dgm:cxn modelId="{F04A2555-7133-4098-AE1B-8CD9B8ADD28D}" type="presParOf" srcId="{BA341270-0AD6-4162-8567-9CDB414A020B}" destId="{B33A049F-7380-4EF6-AACB-7507150760CC}" srcOrd="0" destOrd="0" presId="urn:microsoft.com/office/officeart/2005/8/layout/target2"/>
    <dgm:cxn modelId="{569FA837-E997-49E1-B06A-052E1E8D4DED}" type="presParOf" srcId="{BA341270-0AD6-4162-8567-9CDB414A020B}" destId="{A0EA92B4-D03E-48AD-A0FC-8CB388B039BD}" srcOrd="1" destOrd="0" presId="urn:microsoft.com/office/officeart/2005/8/layout/target2"/>
    <dgm:cxn modelId="{DA2EA3BB-AB02-40F4-9753-940A21FCD6A4}" type="presParOf" srcId="{A0EA92B4-D03E-48AD-A0FC-8CB388B039BD}" destId="{E23DBCCC-E093-4DFD-8734-285ADF47CDCE}" srcOrd="0" destOrd="0" presId="urn:microsoft.com/office/officeart/2005/8/layout/target2"/>
    <dgm:cxn modelId="{C2275899-DA9A-43F0-A07C-71849E936A44}" type="presParOf" srcId="{A0EA92B4-D03E-48AD-A0FC-8CB388B039BD}" destId="{477F837B-D625-4EEB-A8EC-00DDBFAFD74D}" srcOrd="1" destOrd="0" presId="urn:microsoft.com/office/officeart/2005/8/layout/target2"/>
    <dgm:cxn modelId="{C419D245-0B9A-4B03-B73E-2CDA9A8042E8}" type="presParOf" srcId="{A0EA92B4-D03E-48AD-A0FC-8CB388B039BD}" destId="{864843CC-3A76-471D-8958-F9C29724DE82}" srcOrd="2" destOrd="0" presId="urn:microsoft.com/office/officeart/2005/8/layout/target2"/>
    <dgm:cxn modelId="{6842ADE3-54F1-4AAE-9C81-0CABB82020F5}" type="presParOf" srcId="{A0EA92B4-D03E-48AD-A0FC-8CB388B039BD}" destId="{ABD01470-C0DE-41A3-9EDE-3C6F7225767F}" srcOrd="3" destOrd="0" presId="urn:microsoft.com/office/officeart/2005/8/layout/target2"/>
    <dgm:cxn modelId="{372C89C8-63A3-4020-96D7-B3E5FFE7B674}" type="presParOf" srcId="{A0EA92B4-D03E-48AD-A0FC-8CB388B039BD}" destId="{E1EDE208-6D65-40AB-AC32-8BA43AD0478B}" srcOrd="4" destOrd="0" presId="urn:microsoft.com/office/officeart/2005/8/layout/target2"/>
    <dgm:cxn modelId="{429222BE-1FB0-4DA3-9BE9-A13D6283BE85}" type="presParOf" srcId="{FD0D792D-B91E-40AA-BCF2-C013BC3FF606}" destId="{7B43D645-C634-494D-B897-BEC2B148D30C}" srcOrd="1" destOrd="0" presId="urn:microsoft.com/office/officeart/2005/8/layout/target2"/>
    <dgm:cxn modelId="{58D93E25-4F6E-42E9-A22F-E58883A7BE6B}" type="presParOf" srcId="{7B43D645-C634-494D-B897-BEC2B148D30C}" destId="{9CE34D5C-3E22-4DE5-B670-339C669AE495}" srcOrd="0" destOrd="0" presId="urn:microsoft.com/office/officeart/2005/8/layout/target2"/>
    <dgm:cxn modelId="{B5302805-52EB-47A7-8A25-06D986EFBBBE}" type="presParOf" srcId="{7B43D645-C634-494D-B897-BEC2B148D30C}" destId="{36489FAB-2649-4914-A694-BCA04676AAF3}" srcOrd="1" destOrd="0" presId="urn:microsoft.com/office/officeart/2005/8/layout/target2"/>
    <dgm:cxn modelId="{C7A174F2-5C51-4106-AA34-A2869EF80F96}" type="presParOf" srcId="{36489FAB-2649-4914-A694-BCA04676AAF3}" destId="{060CA769-0B95-438F-9085-61F0772ADAA2}" srcOrd="0" destOrd="0" presId="urn:microsoft.com/office/officeart/2005/8/layout/target2"/>
    <dgm:cxn modelId="{6A44AD78-E66D-4D99-BE23-E1F78CB799E2}" type="presParOf" srcId="{36489FAB-2649-4914-A694-BCA04676AAF3}" destId="{1DA56E4E-EEBA-4ABB-B031-6318B5A55667}" srcOrd="1" destOrd="0" presId="urn:microsoft.com/office/officeart/2005/8/layout/target2"/>
    <dgm:cxn modelId="{18CA186F-7465-4BB4-9A26-A3CC21E100AF}" type="presParOf" srcId="{36489FAB-2649-4914-A694-BCA04676AAF3}" destId="{4CCE832B-3AE8-47FD-A09A-0525310A6BF9}" srcOrd="2" destOrd="0" presId="urn:microsoft.com/office/officeart/2005/8/layout/target2"/>
    <dgm:cxn modelId="{74828D83-250F-40BB-BC48-097D7516BAD7}" type="presParOf" srcId="{FD0D792D-B91E-40AA-BCF2-C013BC3FF606}" destId="{4A551FE7-AAB1-4A95-AE9A-5DCEC31EC9A9}" srcOrd="2" destOrd="0" presId="urn:microsoft.com/office/officeart/2005/8/layout/target2"/>
    <dgm:cxn modelId="{2753084D-90CB-4144-9BE2-3CA8BA1EDA90}" type="presParOf" srcId="{4A551FE7-AAB1-4A95-AE9A-5DCEC31EC9A9}" destId="{AE93807D-884E-4752-A076-4BDC949B4000}" srcOrd="0" destOrd="0" presId="urn:microsoft.com/office/officeart/2005/8/layout/target2"/>
    <dgm:cxn modelId="{AF82AE09-C67F-4064-B444-6071C267CF82}" type="presParOf" srcId="{4A551FE7-AAB1-4A95-AE9A-5DCEC31EC9A9}" destId="{D57A4194-B1AB-4C31-B7BD-A1A3808AFD2F}" srcOrd="1" destOrd="0" presId="urn:microsoft.com/office/officeart/2005/8/layout/target2"/>
    <dgm:cxn modelId="{C187596C-3878-42E9-80B7-60FE252C562E}" type="presParOf" srcId="{D57A4194-B1AB-4C31-B7BD-A1A3808AFD2F}" destId="{BE9EF03D-50AF-4EFA-84E0-EA69B2BCBC28}" srcOrd="0" destOrd="0" presId="urn:microsoft.com/office/officeart/2005/8/layout/target2"/>
    <dgm:cxn modelId="{9037869D-18CD-47C0-B357-D3BC15709944}" type="presParOf" srcId="{D57A4194-B1AB-4C31-B7BD-A1A3808AFD2F}" destId="{9DC981A3-A8D1-4366-A2C9-60458D7160A4}" srcOrd="1" destOrd="0" presId="urn:microsoft.com/office/officeart/2005/8/layout/target2"/>
    <dgm:cxn modelId="{F75ACCD2-5E33-405A-8B05-DC32824A52E3}" type="presParOf" srcId="{D57A4194-B1AB-4C31-B7BD-A1A3808AFD2F}" destId="{AB57F26F-7849-4C20-803B-E6C252B87FC1}" srcOrd="2" destOrd="0" presId="urn:microsoft.com/office/officeart/2005/8/layout/target2"/>
    <dgm:cxn modelId="{FB285605-D5B2-44D0-BEAD-D370314D7418}" type="presParOf" srcId="{D57A4194-B1AB-4C31-B7BD-A1A3808AFD2F}" destId="{F6BB9C04-E73C-4FA9-BA03-0E6E11FF03E9}" srcOrd="3" destOrd="0" presId="urn:microsoft.com/office/officeart/2005/8/layout/target2"/>
    <dgm:cxn modelId="{DC623044-26E2-49B3-BF77-262B7FA7DF91}" type="presParOf" srcId="{D57A4194-B1AB-4C31-B7BD-A1A3808AFD2F}" destId="{14984338-8B26-4795-AC87-DA976CA349BF}" srcOrd="4"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C98A5C-F58E-4855-A80D-2F321A0307C5}" type="doc">
      <dgm:prSet loTypeId="urn:microsoft.com/office/officeart/2005/8/layout/cycle8" loCatId="cycle" qsTypeId="urn:microsoft.com/office/officeart/2005/8/quickstyle/simple5" qsCatId="simple" csTypeId="urn:microsoft.com/office/officeart/2005/8/colors/colorful5" csCatId="colorful" phldr="1"/>
      <dgm:spPr/>
      <dgm:t>
        <a:bodyPr/>
        <a:lstStyle/>
        <a:p>
          <a:endParaRPr lang="en-GB"/>
        </a:p>
      </dgm:t>
    </dgm:pt>
    <dgm:pt modelId="{67919327-D15F-4E37-9E91-03D17DBBD798}">
      <dgm:prSet phldrT="[Text]"/>
      <dgm:spPr>
        <a:solidFill>
          <a:schemeClr val="tx2">
            <a:lumMod val="75000"/>
          </a:schemeClr>
        </a:solidFill>
      </dgm:spPr>
      <dgm:t>
        <a:bodyPr/>
        <a:lstStyle/>
        <a:p>
          <a:r>
            <a:rPr lang="en-GB" dirty="0" smtClean="0"/>
            <a:t>Build</a:t>
          </a:r>
        </a:p>
        <a:p>
          <a:r>
            <a:rPr lang="en-GB" dirty="0" smtClean="0"/>
            <a:t>Capacity</a:t>
          </a:r>
          <a:endParaRPr lang="en-GB" dirty="0"/>
        </a:p>
      </dgm:t>
    </dgm:pt>
    <dgm:pt modelId="{41D2EB53-1085-4B67-9723-CC588CBDBE96}" type="parTrans" cxnId="{A2144024-493C-4897-A3E2-CDA921038BEC}">
      <dgm:prSet/>
      <dgm:spPr/>
      <dgm:t>
        <a:bodyPr/>
        <a:lstStyle/>
        <a:p>
          <a:endParaRPr lang="en-GB"/>
        </a:p>
      </dgm:t>
    </dgm:pt>
    <dgm:pt modelId="{8E28F1ED-EDBB-48F4-B13F-3C251BCD0008}" type="sibTrans" cxnId="{A2144024-493C-4897-A3E2-CDA921038BEC}">
      <dgm:prSet/>
      <dgm:spPr/>
      <dgm:t>
        <a:bodyPr/>
        <a:lstStyle/>
        <a:p>
          <a:endParaRPr lang="en-GB"/>
        </a:p>
      </dgm:t>
    </dgm:pt>
    <dgm:pt modelId="{FB233658-3B57-4BB2-A785-98E6D51C260F}">
      <dgm:prSet phldrT="[Text]"/>
      <dgm:spPr>
        <a:solidFill>
          <a:schemeClr val="accent4">
            <a:lumMod val="50000"/>
          </a:schemeClr>
        </a:solidFill>
      </dgm:spPr>
      <dgm:t>
        <a:bodyPr/>
        <a:lstStyle/>
        <a:p>
          <a:r>
            <a:rPr lang="en-GB" dirty="0" smtClean="0"/>
            <a:t>Receive Data</a:t>
          </a:r>
          <a:endParaRPr lang="en-GB" dirty="0"/>
        </a:p>
      </dgm:t>
    </dgm:pt>
    <dgm:pt modelId="{8AC1065A-FB5B-4F9C-8588-ED3CFC083CF9}" type="parTrans" cxnId="{96AA6274-CE05-414E-8D96-8EE980960B63}">
      <dgm:prSet/>
      <dgm:spPr/>
      <dgm:t>
        <a:bodyPr/>
        <a:lstStyle/>
        <a:p>
          <a:endParaRPr lang="en-GB"/>
        </a:p>
      </dgm:t>
    </dgm:pt>
    <dgm:pt modelId="{9FD74615-3706-4777-B850-C42CA9F706FA}" type="sibTrans" cxnId="{96AA6274-CE05-414E-8D96-8EE980960B63}">
      <dgm:prSet/>
      <dgm:spPr/>
      <dgm:t>
        <a:bodyPr/>
        <a:lstStyle/>
        <a:p>
          <a:endParaRPr lang="en-GB"/>
        </a:p>
      </dgm:t>
    </dgm:pt>
    <dgm:pt modelId="{81F4BACA-E1C9-43A0-A14D-D5AF7A830A99}">
      <dgm:prSet phldrT="[Text]"/>
      <dgm:spPr>
        <a:solidFill>
          <a:schemeClr val="accent1">
            <a:lumMod val="75000"/>
          </a:schemeClr>
        </a:solidFill>
      </dgm:spPr>
      <dgm:t>
        <a:bodyPr/>
        <a:lstStyle/>
        <a:p>
          <a:r>
            <a:rPr lang="en-GB" dirty="0" smtClean="0"/>
            <a:t>Validate &amp; Format Data</a:t>
          </a:r>
          <a:endParaRPr lang="en-GB" dirty="0"/>
        </a:p>
      </dgm:t>
    </dgm:pt>
    <dgm:pt modelId="{C0F98FBC-CA90-4DEF-9B1E-A25767124727}" type="parTrans" cxnId="{E1D24381-61DD-4EBC-8E03-5672E4594D3F}">
      <dgm:prSet/>
      <dgm:spPr/>
      <dgm:t>
        <a:bodyPr/>
        <a:lstStyle/>
        <a:p>
          <a:endParaRPr lang="en-GB"/>
        </a:p>
      </dgm:t>
    </dgm:pt>
    <dgm:pt modelId="{0E843C9F-35D7-4445-A980-78265C4B3C6A}" type="sibTrans" cxnId="{E1D24381-61DD-4EBC-8E03-5672E4594D3F}">
      <dgm:prSet/>
      <dgm:spPr/>
      <dgm:t>
        <a:bodyPr/>
        <a:lstStyle/>
        <a:p>
          <a:endParaRPr lang="en-GB"/>
        </a:p>
      </dgm:t>
    </dgm:pt>
    <dgm:pt modelId="{1A6C52E5-D840-47DA-9353-21AFA7FB3F70}">
      <dgm:prSet phldrT="[Text]"/>
      <dgm:spPr>
        <a:solidFill>
          <a:schemeClr val="accent4">
            <a:lumMod val="75000"/>
          </a:schemeClr>
        </a:solidFill>
      </dgm:spPr>
      <dgm:t>
        <a:bodyPr/>
        <a:lstStyle/>
        <a:p>
          <a:r>
            <a:rPr lang="en-GB" dirty="0" smtClean="0"/>
            <a:t>Reconcile </a:t>
          </a:r>
        </a:p>
        <a:p>
          <a:r>
            <a:rPr lang="en-GB" dirty="0" smtClean="0"/>
            <a:t>Data</a:t>
          </a:r>
          <a:endParaRPr lang="en-GB" dirty="0"/>
        </a:p>
      </dgm:t>
    </dgm:pt>
    <dgm:pt modelId="{111A5FC5-E430-498E-AB43-649AAAFEB48C}" type="parTrans" cxnId="{CBEE5C49-BAB5-4745-9EC0-38C8CE35A4EA}">
      <dgm:prSet/>
      <dgm:spPr/>
      <dgm:t>
        <a:bodyPr/>
        <a:lstStyle/>
        <a:p>
          <a:endParaRPr lang="en-GB"/>
        </a:p>
      </dgm:t>
    </dgm:pt>
    <dgm:pt modelId="{221BC2C2-14B4-4954-8C10-EEA1E303062A}" type="sibTrans" cxnId="{CBEE5C49-BAB5-4745-9EC0-38C8CE35A4EA}">
      <dgm:prSet/>
      <dgm:spPr/>
      <dgm:t>
        <a:bodyPr/>
        <a:lstStyle/>
        <a:p>
          <a:endParaRPr lang="en-GB"/>
        </a:p>
      </dgm:t>
    </dgm:pt>
    <dgm:pt modelId="{BCB0D95D-FFB3-40A9-80DF-A73800A2C9A5}">
      <dgm:prSet phldrT="[Text]"/>
      <dgm:spPr>
        <a:solidFill>
          <a:srgbClr val="0070C0"/>
        </a:solidFill>
        <a:ln>
          <a:solidFill>
            <a:schemeClr val="accent4">
              <a:lumMod val="75000"/>
            </a:schemeClr>
          </a:solidFill>
        </a:ln>
      </dgm:spPr>
      <dgm:t>
        <a:bodyPr/>
        <a:lstStyle/>
        <a:p>
          <a:r>
            <a:rPr lang="en-GB" dirty="0" smtClean="0"/>
            <a:t>Update WDPA</a:t>
          </a:r>
          <a:endParaRPr lang="en-GB" dirty="0"/>
        </a:p>
      </dgm:t>
    </dgm:pt>
    <dgm:pt modelId="{0CABA6FE-B07A-4D47-936B-D4C000F73E14}" type="parTrans" cxnId="{5524812E-2035-49C3-968E-1B4DA4EAE2C5}">
      <dgm:prSet/>
      <dgm:spPr/>
      <dgm:t>
        <a:bodyPr/>
        <a:lstStyle/>
        <a:p>
          <a:endParaRPr lang="en-GB"/>
        </a:p>
      </dgm:t>
    </dgm:pt>
    <dgm:pt modelId="{67518980-A4F3-4171-B381-487A562D4428}" type="sibTrans" cxnId="{5524812E-2035-49C3-968E-1B4DA4EAE2C5}">
      <dgm:prSet/>
      <dgm:spPr/>
      <dgm:t>
        <a:bodyPr/>
        <a:lstStyle/>
        <a:p>
          <a:endParaRPr lang="en-GB"/>
        </a:p>
      </dgm:t>
    </dgm:pt>
    <dgm:pt modelId="{21E78299-75BA-40AA-B268-69A9416B9C77}">
      <dgm:prSet phldrT="[Text]"/>
      <dgm:spPr>
        <a:solidFill>
          <a:schemeClr val="accent1">
            <a:lumMod val="50000"/>
          </a:schemeClr>
        </a:solidFill>
      </dgm:spPr>
      <dgm:t>
        <a:bodyPr/>
        <a:lstStyle/>
        <a:p>
          <a:r>
            <a:rPr lang="en-GB" dirty="0" smtClean="0"/>
            <a:t>Request</a:t>
          </a:r>
          <a:endParaRPr lang="en-GB" dirty="0"/>
        </a:p>
      </dgm:t>
    </dgm:pt>
    <dgm:pt modelId="{95455F4E-781C-4FE7-9E54-F1886C05BAB2}" type="parTrans" cxnId="{30E7C1B8-D789-43C6-8DE6-7A67646435F6}">
      <dgm:prSet/>
      <dgm:spPr/>
      <dgm:t>
        <a:bodyPr/>
        <a:lstStyle/>
        <a:p>
          <a:endParaRPr lang="en-GB"/>
        </a:p>
      </dgm:t>
    </dgm:pt>
    <dgm:pt modelId="{FF613A8F-A274-4689-B74E-3DEF08599033}" type="sibTrans" cxnId="{30E7C1B8-D789-43C6-8DE6-7A67646435F6}">
      <dgm:prSet/>
      <dgm:spPr/>
      <dgm:t>
        <a:bodyPr/>
        <a:lstStyle/>
        <a:p>
          <a:endParaRPr lang="en-GB"/>
        </a:p>
      </dgm:t>
    </dgm:pt>
    <dgm:pt modelId="{268E622B-95C9-4578-A52B-5A3B7718B01B}">
      <dgm:prSet phldrT="[Text]"/>
      <dgm:spPr>
        <a:solidFill>
          <a:schemeClr val="accent1">
            <a:lumMod val="60000"/>
            <a:lumOff val="40000"/>
          </a:schemeClr>
        </a:solidFill>
      </dgm:spPr>
      <dgm:t>
        <a:bodyPr/>
        <a:lstStyle/>
        <a:p>
          <a:r>
            <a:rPr lang="en-GB" dirty="0" smtClean="0"/>
            <a:t>Validation by country </a:t>
          </a:r>
          <a:endParaRPr lang="en-GB" dirty="0"/>
        </a:p>
      </dgm:t>
    </dgm:pt>
    <dgm:pt modelId="{AEF9261D-7D03-4AE0-BCD3-EC1B66414E25}" type="sibTrans" cxnId="{ECCCD537-827E-45D1-A338-745E582DFBDA}">
      <dgm:prSet/>
      <dgm:spPr/>
      <dgm:t>
        <a:bodyPr/>
        <a:lstStyle/>
        <a:p>
          <a:endParaRPr lang="en-GB"/>
        </a:p>
      </dgm:t>
    </dgm:pt>
    <dgm:pt modelId="{CF7D9684-A028-4776-A61A-087736E2C5D1}" type="parTrans" cxnId="{ECCCD537-827E-45D1-A338-745E582DFBDA}">
      <dgm:prSet/>
      <dgm:spPr/>
      <dgm:t>
        <a:bodyPr/>
        <a:lstStyle/>
        <a:p>
          <a:endParaRPr lang="en-GB"/>
        </a:p>
      </dgm:t>
    </dgm:pt>
    <dgm:pt modelId="{0F646E94-792D-4D54-9791-BE67F1241DCE}" type="pres">
      <dgm:prSet presAssocID="{F4C98A5C-F58E-4855-A80D-2F321A0307C5}" presName="compositeShape" presStyleCnt="0">
        <dgm:presLayoutVars>
          <dgm:chMax val="7"/>
          <dgm:dir/>
          <dgm:resizeHandles val="exact"/>
        </dgm:presLayoutVars>
      </dgm:prSet>
      <dgm:spPr/>
      <dgm:t>
        <a:bodyPr/>
        <a:lstStyle/>
        <a:p>
          <a:endParaRPr lang="en-GB"/>
        </a:p>
      </dgm:t>
    </dgm:pt>
    <dgm:pt modelId="{B6704FBC-4E65-4CFB-957D-EDDB8759AC31}" type="pres">
      <dgm:prSet presAssocID="{F4C98A5C-F58E-4855-A80D-2F321A0307C5}" presName="wedge1" presStyleLbl="node1" presStyleIdx="0" presStyleCnt="7"/>
      <dgm:spPr/>
      <dgm:t>
        <a:bodyPr/>
        <a:lstStyle/>
        <a:p>
          <a:endParaRPr lang="en-GB"/>
        </a:p>
      </dgm:t>
    </dgm:pt>
    <dgm:pt modelId="{35A01DE4-0ACD-48E8-ACD8-396051CCD709}" type="pres">
      <dgm:prSet presAssocID="{F4C98A5C-F58E-4855-A80D-2F321A0307C5}" presName="dummy1a" presStyleCnt="0"/>
      <dgm:spPr/>
      <dgm:t>
        <a:bodyPr/>
        <a:lstStyle/>
        <a:p>
          <a:endParaRPr lang="en-GB"/>
        </a:p>
      </dgm:t>
    </dgm:pt>
    <dgm:pt modelId="{79149128-E97B-42C2-823E-4DC1ACC01E62}" type="pres">
      <dgm:prSet presAssocID="{F4C98A5C-F58E-4855-A80D-2F321A0307C5}" presName="dummy1b" presStyleCnt="0"/>
      <dgm:spPr/>
      <dgm:t>
        <a:bodyPr/>
        <a:lstStyle/>
        <a:p>
          <a:endParaRPr lang="en-GB"/>
        </a:p>
      </dgm:t>
    </dgm:pt>
    <dgm:pt modelId="{15C25FD3-B79D-46B5-9C89-3518F072C392}" type="pres">
      <dgm:prSet presAssocID="{F4C98A5C-F58E-4855-A80D-2F321A0307C5}" presName="wedge1Tx" presStyleLbl="node1" presStyleIdx="0" presStyleCnt="7">
        <dgm:presLayoutVars>
          <dgm:chMax val="0"/>
          <dgm:chPref val="0"/>
          <dgm:bulletEnabled val="1"/>
        </dgm:presLayoutVars>
      </dgm:prSet>
      <dgm:spPr/>
      <dgm:t>
        <a:bodyPr/>
        <a:lstStyle/>
        <a:p>
          <a:endParaRPr lang="en-GB"/>
        </a:p>
      </dgm:t>
    </dgm:pt>
    <dgm:pt modelId="{E9F20D32-3C41-43A8-BCE2-F970162B6639}" type="pres">
      <dgm:prSet presAssocID="{F4C98A5C-F58E-4855-A80D-2F321A0307C5}" presName="wedge2" presStyleLbl="node1" presStyleIdx="1" presStyleCnt="7"/>
      <dgm:spPr/>
      <dgm:t>
        <a:bodyPr/>
        <a:lstStyle/>
        <a:p>
          <a:endParaRPr lang="en-GB"/>
        </a:p>
      </dgm:t>
    </dgm:pt>
    <dgm:pt modelId="{5275B587-525E-4B63-8394-E4C04A719BFA}" type="pres">
      <dgm:prSet presAssocID="{F4C98A5C-F58E-4855-A80D-2F321A0307C5}" presName="dummy2a" presStyleCnt="0"/>
      <dgm:spPr/>
      <dgm:t>
        <a:bodyPr/>
        <a:lstStyle/>
        <a:p>
          <a:endParaRPr lang="en-GB"/>
        </a:p>
      </dgm:t>
    </dgm:pt>
    <dgm:pt modelId="{FD373B10-0445-43D7-A798-D6D75D5A392D}" type="pres">
      <dgm:prSet presAssocID="{F4C98A5C-F58E-4855-A80D-2F321A0307C5}" presName="dummy2b" presStyleCnt="0"/>
      <dgm:spPr/>
      <dgm:t>
        <a:bodyPr/>
        <a:lstStyle/>
        <a:p>
          <a:endParaRPr lang="en-GB"/>
        </a:p>
      </dgm:t>
    </dgm:pt>
    <dgm:pt modelId="{E0F152A6-9AEC-4C8C-A7FF-5EB67E997BEC}" type="pres">
      <dgm:prSet presAssocID="{F4C98A5C-F58E-4855-A80D-2F321A0307C5}" presName="wedge2Tx" presStyleLbl="node1" presStyleIdx="1" presStyleCnt="7">
        <dgm:presLayoutVars>
          <dgm:chMax val="0"/>
          <dgm:chPref val="0"/>
          <dgm:bulletEnabled val="1"/>
        </dgm:presLayoutVars>
      </dgm:prSet>
      <dgm:spPr/>
      <dgm:t>
        <a:bodyPr/>
        <a:lstStyle/>
        <a:p>
          <a:endParaRPr lang="en-GB"/>
        </a:p>
      </dgm:t>
    </dgm:pt>
    <dgm:pt modelId="{0FC75505-534D-4318-964F-7A1CBE6CAA5F}" type="pres">
      <dgm:prSet presAssocID="{F4C98A5C-F58E-4855-A80D-2F321A0307C5}" presName="wedge3" presStyleLbl="node1" presStyleIdx="2" presStyleCnt="7" custLinFactNeighborX="0" custLinFactNeighborY="401"/>
      <dgm:spPr/>
      <dgm:t>
        <a:bodyPr/>
        <a:lstStyle/>
        <a:p>
          <a:endParaRPr lang="en-GB"/>
        </a:p>
      </dgm:t>
    </dgm:pt>
    <dgm:pt modelId="{FE7348BF-55E4-40AF-8990-CA09C7726830}" type="pres">
      <dgm:prSet presAssocID="{F4C98A5C-F58E-4855-A80D-2F321A0307C5}" presName="dummy3a" presStyleCnt="0"/>
      <dgm:spPr/>
      <dgm:t>
        <a:bodyPr/>
        <a:lstStyle/>
        <a:p>
          <a:endParaRPr lang="en-GB"/>
        </a:p>
      </dgm:t>
    </dgm:pt>
    <dgm:pt modelId="{90494715-A608-43F6-9772-7B782CE0702C}" type="pres">
      <dgm:prSet presAssocID="{F4C98A5C-F58E-4855-A80D-2F321A0307C5}" presName="dummy3b" presStyleCnt="0"/>
      <dgm:spPr/>
      <dgm:t>
        <a:bodyPr/>
        <a:lstStyle/>
        <a:p>
          <a:endParaRPr lang="en-GB"/>
        </a:p>
      </dgm:t>
    </dgm:pt>
    <dgm:pt modelId="{55C46B52-35A8-4799-8CF6-2EF2111ECF83}" type="pres">
      <dgm:prSet presAssocID="{F4C98A5C-F58E-4855-A80D-2F321A0307C5}" presName="wedge3Tx" presStyleLbl="node1" presStyleIdx="2" presStyleCnt="7">
        <dgm:presLayoutVars>
          <dgm:chMax val="0"/>
          <dgm:chPref val="0"/>
          <dgm:bulletEnabled val="1"/>
        </dgm:presLayoutVars>
      </dgm:prSet>
      <dgm:spPr/>
      <dgm:t>
        <a:bodyPr/>
        <a:lstStyle/>
        <a:p>
          <a:endParaRPr lang="en-GB"/>
        </a:p>
      </dgm:t>
    </dgm:pt>
    <dgm:pt modelId="{69DEF63A-D9C0-43D9-ADBA-336ECD2F57AE}" type="pres">
      <dgm:prSet presAssocID="{F4C98A5C-F58E-4855-A80D-2F321A0307C5}" presName="wedge4" presStyleLbl="node1" presStyleIdx="3" presStyleCnt="7"/>
      <dgm:spPr/>
      <dgm:t>
        <a:bodyPr/>
        <a:lstStyle/>
        <a:p>
          <a:endParaRPr lang="en-GB"/>
        </a:p>
      </dgm:t>
    </dgm:pt>
    <dgm:pt modelId="{D3071C7E-5181-4314-AE49-2BA4E9247741}" type="pres">
      <dgm:prSet presAssocID="{F4C98A5C-F58E-4855-A80D-2F321A0307C5}" presName="dummy4a" presStyleCnt="0"/>
      <dgm:spPr/>
      <dgm:t>
        <a:bodyPr/>
        <a:lstStyle/>
        <a:p>
          <a:endParaRPr lang="en-GB"/>
        </a:p>
      </dgm:t>
    </dgm:pt>
    <dgm:pt modelId="{DB37CC9E-471D-4E88-B63C-C9F424CFB2B6}" type="pres">
      <dgm:prSet presAssocID="{F4C98A5C-F58E-4855-A80D-2F321A0307C5}" presName="dummy4b" presStyleCnt="0"/>
      <dgm:spPr/>
      <dgm:t>
        <a:bodyPr/>
        <a:lstStyle/>
        <a:p>
          <a:endParaRPr lang="en-GB"/>
        </a:p>
      </dgm:t>
    </dgm:pt>
    <dgm:pt modelId="{88626CDA-CF5C-400E-B4D0-7F838BF5BFB9}" type="pres">
      <dgm:prSet presAssocID="{F4C98A5C-F58E-4855-A80D-2F321A0307C5}" presName="wedge4Tx" presStyleLbl="node1" presStyleIdx="3" presStyleCnt="7">
        <dgm:presLayoutVars>
          <dgm:chMax val="0"/>
          <dgm:chPref val="0"/>
          <dgm:bulletEnabled val="1"/>
        </dgm:presLayoutVars>
      </dgm:prSet>
      <dgm:spPr/>
      <dgm:t>
        <a:bodyPr/>
        <a:lstStyle/>
        <a:p>
          <a:endParaRPr lang="en-GB"/>
        </a:p>
      </dgm:t>
    </dgm:pt>
    <dgm:pt modelId="{2A1237D6-574C-4B05-86BC-AD12C0DDB6F5}" type="pres">
      <dgm:prSet presAssocID="{F4C98A5C-F58E-4855-A80D-2F321A0307C5}" presName="wedge5" presStyleLbl="node1" presStyleIdx="4" presStyleCnt="7"/>
      <dgm:spPr/>
      <dgm:t>
        <a:bodyPr/>
        <a:lstStyle/>
        <a:p>
          <a:endParaRPr lang="en-GB"/>
        </a:p>
      </dgm:t>
    </dgm:pt>
    <dgm:pt modelId="{AC03F40C-3DF3-4635-87A1-6807F7387ADD}" type="pres">
      <dgm:prSet presAssocID="{F4C98A5C-F58E-4855-A80D-2F321A0307C5}" presName="dummy5a" presStyleCnt="0"/>
      <dgm:spPr/>
      <dgm:t>
        <a:bodyPr/>
        <a:lstStyle/>
        <a:p>
          <a:endParaRPr lang="en-GB"/>
        </a:p>
      </dgm:t>
    </dgm:pt>
    <dgm:pt modelId="{CF34BEB2-8E99-4148-B8D8-6E6766914DA8}" type="pres">
      <dgm:prSet presAssocID="{F4C98A5C-F58E-4855-A80D-2F321A0307C5}" presName="dummy5b" presStyleCnt="0"/>
      <dgm:spPr/>
      <dgm:t>
        <a:bodyPr/>
        <a:lstStyle/>
        <a:p>
          <a:endParaRPr lang="en-GB"/>
        </a:p>
      </dgm:t>
    </dgm:pt>
    <dgm:pt modelId="{8CCC7975-EDA3-4035-8A65-BE0803C4F061}" type="pres">
      <dgm:prSet presAssocID="{F4C98A5C-F58E-4855-A80D-2F321A0307C5}" presName="wedge5Tx" presStyleLbl="node1" presStyleIdx="4" presStyleCnt="7">
        <dgm:presLayoutVars>
          <dgm:chMax val="0"/>
          <dgm:chPref val="0"/>
          <dgm:bulletEnabled val="1"/>
        </dgm:presLayoutVars>
      </dgm:prSet>
      <dgm:spPr/>
      <dgm:t>
        <a:bodyPr/>
        <a:lstStyle/>
        <a:p>
          <a:endParaRPr lang="en-GB"/>
        </a:p>
      </dgm:t>
    </dgm:pt>
    <dgm:pt modelId="{FC5F21B4-B5BE-40C2-8D3B-8844D0013C47}" type="pres">
      <dgm:prSet presAssocID="{F4C98A5C-F58E-4855-A80D-2F321A0307C5}" presName="wedge6" presStyleLbl="node1" presStyleIdx="5" presStyleCnt="7"/>
      <dgm:spPr/>
      <dgm:t>
        <a:bodyPr/>
        <a:lstStyle/>
        <a:p>
          <a:endParaRPr lang="en-GB"/>
        </a:p>
      </dgm:t>
    </dgm:pt>
    <dgm:pt modelId="{DDE06F0E-CC3B-41FD-BF56-91E53928FB5A}" type="pres">
      <dgm:prSet presAssocID="{F4C98A5C-F58E-4855-A80D-2F321A0307C5}" presName="dummy6a" presStyleCnt="0"/>
      <dgm:spPr/>
      <dgm:t>
        <a:bodyPr/>
        <a:lstStyle/>
        <a:p>
          <a:endParaRPr lang="en-GB"/>
        </a:p>
      </dgm:t>
    </dgm:pt>
    <dgm:pt modelId="{95A22638-C8D8-461E-9E7D-1C4703941C53}" type="pres">
      <dgm:prSet presAssocID="{F4C98A5C-F58E-4855-A80D-2F321A0307C5}" presName="dummy6b" presStyleCnt="0"/>
      <dgm:spPr/>
      <dgm:t>
        <a:bodyPr/>
        <a:lstStyle/>
        <a:p>
          <a:endParaRPr lang="en-GB"/>
        </a:p>
      </dgm:t>
    </dgm:pt>
    <dgm:pt modelId="{ABCD33CC-2046-41F8-A2B1-352161620DE0}" type="pres">
      <dgm:prSet presAssocID="{F4C98A5C-F58E-4855-A80D-2F321A0307C5}" presName="wedge6Tx" presStyleLbl="node1" presStyleIdx="5" presStyleCnt="7">
        <dgm:presLayoutVars>
          <dgm:chMax val="0"/>
          <dgm:chPref val="0"/>
          <dgm:bulletEnabled val="1"/>
        </dgm:presLayoutVars>
      </dgm:prSet>
      <dgm:spPr/>
      <dgm:t>
        <a:bodyPr/>
        <a:lstStyle/>
        <a:p>
          <a:endParaRPr lang="en-GB"/>
        </a:p>
      </dgm:t>
    </dgm:pt>
    <dgm:pt modelId="{031680E3-AC1E-4D0B-B2A7-8E72609BCFF0}" type="pres">
      <dgm:prSet presAssocID="{F4C98A5C-F58E-4855-A80D-2F321A0307C5}" presName="wedge7" presStyleLbl="node1" presStyleIdx="6" presStyleCnt="7"/>
      <dgm:spPr/>
      <dgm:t>
        <a:bodyPr/>
        <a:lstStyle/>
        <a:p>
          <a:endParaRPr lang="en-GB"/>
        </a:p>
      </dgm:t>
    </dgm:pt>
    <dgm:pt modelId="{42245065-F397-46A2-8B4E-18F5DA2A77D6}" type="pres">
      <dgm:prSet presAssocID="{F4C98A5C-F58E-4855-A80D-2F321A0307C5}" presName="dummy7a" presStyleCnt="0"/>
      <dgm:spPr/>
      <dgm:t>
        <a:bodyPr/>
        <a:lstStyle/>
        <a:p>
          <a:endParaRPr lang="en-GB"/>
        </a:p>
      </dgm:t>
    </dgm:pt>
    <dgm:pt modelId="{3CDD28F9-61DC-42AF-80E0-B4C1D1D04D3C}" type="pres">
      <dgm:prSet presAssocID="{F4C98A5C-F58E-4855-A80D-2F321A0307C5}" presName="dummy7b" presStyleCnt="0"/>
      <dgm:spPr/>
      <dgm:t>
        <a:bodyPr/>
        <a:lstStyle/>
        <a:p>
          <a:endParaRPr lang="en-GB"/>
        </a:p>
      </dgm:t>
    </dgm:pt>
    <dgm:pt modelId="{420C91B4-1BD9-4052-A264-B9F93629D811}" type="pres">
      <dgm:prSet presAssocID="{F4C98A5C-F58E-4855-A80D-2F321A0307C5}" presName="wedge7Tx" presStyleLbl="node1" presStyleIdx="6" presStyleCnt="7">
        <dgm:presLayoutVars>
          <dgm:chMax val="0"/>
          <dgm:chPref val="0"/>
          <dgm:bulletEnabled val="1"/>
        </dgm:presLayoutVars>
      </dgm:prSet>
      <dgm:spPr/>
      <dgm:t>
        <a:bodyPr/>
        <a:lstStyle/>
        <a:p>
          <a:endParaRPr lang="en-GB"/>
        </a:p>
      </dgm:t>
    </dgm:pt>
    <dgm:pt modelId="{DEF6E547-0CA0-403B-B634-FAFDCA43882E}" type="pres">
      <dgm:prSet presAssocID="{FF613A8F-A274-4689-B74E-3DEF08599033}" presName="arrowWedge1" presStyleLbl="fgSibTrans2D1" presStyleIdx="0" presStyleCnt="7"/>
      <dgm:spPr>
        <a:solidFill>
          <a:schemeClr val="accent1">
            <a:lumMod val="50000"/>
          </a:schemeClr>
        </a:solidFill>
      </dgm:spPr>
      <dgm:t>
        <a:bodyPr/>
        <a:lstStyle/>
        <a:p>
          <a:endParaRPr lang="en-GB"/>
        </a:p>
      </dgm:t>
    </dgm:pt>
    <dgm:pt modelId="{0320F3CD-AF10-4D2C-AAEA-58608183E9AB}" type="pres">
      <dgm:prSet presAssocID="{8E28F1ED-EDBB-48F4-B13F-3C251BCD0008}" presName="arrowWedge2" presStyleLbl="fgSibTrans2D1" presStyleIdx="1" presStyleCnt="7"/>
      <dgm:spPr>
        <a:solidFill>
          <a:schemeClr val="tx2">
            <a:lumMod val="75000"/>
          </a:schemeClr>
        </a:solidFill>
      </dgm:spPr>
      <dgm:t>
        <a:bodyPr/>
        <a:lstStyle/>
        <a:p>
          <a:endParaRPr lang="en-GB"/>
        </a:p>
      </dgm:t>
    </dgm:pt>
    <dgm:pt modelId="{874AA5E4-3ED7-4726-9D99-1BBFE08197EE}" type="pres">
      <dgm:prSet presAssocID="{9FD74615-3706-4777-B850-C42CA9F706FA}" presName="arrowWedge3" presStyleLbl="fgSibTrans2D1" presStyleIdx="2" presStyleCnt="7"/>
      <dgm:spPr>
        <a:solidFill>
          <a:schemeClr val="accent4">
            <a:lumMod val="50000"/>
          </a:schemeClr>
        </a:solidFill>
      </dgm:spPr>
      <dgm:t>
        <a:bodyPr/>
        <a:lstStyle/>
        <a:p>
          <a:endParaRPr lang="en-GB"/>
        </a:p>
      </dgm:t>
    </dgm:pt>
    <dgm:pt modelId="{C0A4EDB0-4ABE-4ECB-A025-676F261E966D}" type="pres">
      <dgm:prSet presAssocID="{0E843C9F-35D7-4445-A980-78265C4B3C6A}" presName="arrowWedge4" presStyleLbl="fgSibTrans2D1" presStyleIdx="3" presStyleCnt="7"/>
      <dgm:spPr>
        <a:solidFill>
          <a:schemeClr val="accent1">
            <a:lumMod val="75000"/>
          </a:schemeClr>
        </a:solidFill>
      </dgm:spPr>
      <dgm:t>
        <a:bodyPr/>
        <a:lstStyle/>
        <a:p>
          <a:endParaRPr lang="en-GB"/>
        </a:p>
      </dgm:t>
    </dgm:pt>
    <dgm:pt modelId="{64C2D3D9-FB91-4E7E-899E-7078E66DFBC8}" type="pres">
      <dgm:prSet presAssocID="{221BC2C2-14B4-4954-8C10-EEA1E303062A}" presName="arrowWedge5" presStyleLbl="fgSibTrans2D1" presStyleIdx="4" presStyleCnt="7"/>
      <dgm:spPr>
        <a:solidFill>
          <a:schemeClr val="accent4">
            <a:lumMod val="75000"/>
          </a:schemeClr>
        </a:solidFill>
      </dgm:spPr>
      <dgm:t>
        <a:bodyPr/>
        <a:lstStyle/>
        <a:p>
          <a:endParaRPr lang="en-GB"/>
        </a:p>
      </dgm:t>
    </dgm:pt>
    <dgm:pt modelId="{F1C955AD-5DAE-4A5A-9599-1831637B41C2}" type="pres">
      <dgm:prSet presAssocID="{67518980-A4F3-4171-B381-487A562D4428}" presName="arrowWedge6" presStyleLbl="fgSibTrans2D1" presStyleIdx="5" presStyleCnt="7"/>
      <dgm:spPr>
        <a:solidFill>
          <a:srgbClr val="0070C0"/>
        </a:solidFill>
      </dgm:spPr>
      <dgm:t>
        <a:bodyPr/>
        <a:lstStyle/>
        <a:p>
          <a:endParaRPr lang="en-GB"/>
        </a:p>
      </dgm:t>
    </dgm:pt>
    <dgm:pt modelId="{1D817BB9-83C5-42B0-B157-B137A9EE45C2}" type="pres">
      <dgm:prSet presAssocID="{AEF9261D-7D03-4AE0-BCD3-EC1B66414E25}" presName="arrowWedge7" presStyleLbl="fgSibTrans2D1" presStyleIdx="6" presStyleCnt="7"/>
      <dgm:spPr>
        <a:solidFill>
          <a:schemeClr val="accent1">
            <a:lumMod val="40000"/>
            <a:lumOff val="60000"/>
          </a:schemeClr>
        </a:solidFill>
      </dgm:spPr>
      <dgm:t>
        <a:bodyPr/>
        <a:lstStyle/>
        <a:p>
          <a:endParaRPr lang="en-GB"/>
        </a:p>
      </dgm:t>
    </dgm:pt>
  </dgm:ptLst>
  <dgm:cxnLst>
    <dgm:cxn modelId="{E4578A24-4E76-47EA-8430-8E21998102A1}" type="presOf" srcId="{1A6C52E5-D840-47DA-9353-21AFA7FB3F70}" destId="{8CCC7975-EDA3-4035-8A65-BE0803C4F061}" srcOrd="1" destOrd="0" presId="urn:microsoft.com/office/officeart/2005/8/layout/cycle8"/>
    <dgm:cxn modelId="{E1D24381-61DD-4EBC-8E03-5672E4594D3F}" srcId="{F4C98A5C-F58E-4855-A80D-2F321A0307C5}" destId="{81F4BACA-E1C9-43A0-A14D-D5AF7A830A99}" srcOrd="3" destOrd="0" parTransId="{C0F98FBC-CA90-4DEF-9B1E-A25767124727}" sibTransId="{0E843C9F-35D7-4445-A980-78265C4B3C6A}"/>
    <dgm:cxn modelId="{97FA97C2-4D5F-4DA3-AC91-27565E7A679F}" type="presOf" srcId="{81F4BACA-E1C9-43A0-A14D-D5AF7A830A99}" destId="{88626CDA-CF5C-400E-B4D0-7F838BF5BFB9}" srcOrd="1" destOrd="0" presId="urn:microsoft.com/office/officeart/2005/8/layout/cycle8"/>
    <dgm:cxn modelId="{ECCCD537-827E-45D1-A338-745E582DFBDA}" srcId="{F4C98A5C-F58E-4855-A80D-2F321A0307C5}" destId="{268E622B-95C9-4578-A52B-5A3B7718B01B}" srcOrd="6" destOrd="0" parTransId="{CF7D9684-A028-4776-A61A-087736E2C5D1}" sibTransId="{AEF9261D-7D03-4AE0-BCD3-EC1B66414E25}"/>
    <dgm:cxn modelId="{34B24B3C-AB9D-4FD3-998C-12607E069BF4}" type="presOf" srcId="{FB233658-3B57-4BB2-A785-98E6D51C260F}" destId="{55C46B52-35A8-4799-8CF6-2EF2111ECF83}" srcOrd="1" destOrd="0" presId="urn:microsoft.com/office/officeart/2005/8/layout/cycle8"/>
    <dgm:cxn modelId="{47393E61-A45A-4CAE-BE49-DAC5678DB8B2}" type="presOf" srcId="{F4C98A5C-F58E-4855-A80D-2F321A0307C5}" destId="{0F646E94-792D-4D54-9791-BE67F1241DCE}" srcOrd="0" destOrd="0" presId="urn:microsoft.com/office/officeart/2005/8/layout/cycle8"/>
    <dgm:cxn modelId="{A36F69D2-1AE5-4A9F-BF93-231B3CE8417D}" type="presOf" srcId="{268E622B-95C9-4578-A52B-5A3B7718B01B}" destId="{031680E3-AC1E-4D0B-B2A7-8E72609BCFF0}" srcOrd="0" destOrd="0" presId="urn:microsoft.com/office/officeart/2005/8/layout/cycle8"/>
    <dgm:cxn modelId="{0C76D2F4-C0BA-43B5-9CB0-C2E8902996C6}" type="presOf" srcId="{BCB0D95D-FFB3-40A9-80DF-A73800A2C9A5}" destId="{ABCD33CC-2046-41F8-A2B1-352161620DE0}" srcOrd="1" destOrd="0" presId="urn:microsoft.com/office/officeart/2005/8/layout/cycle8"/>
    <dgm:cxn modelId="{A2144024-493C-4897-A3E2-CDA921038BEC}" srcId="{F4C98A5C-F58E-4855-A80D-2F321A0307C5}" destId="{67919327-D15F-4E37-9E91-03D17DBBD798}" srcOrd="1" destOrd="0" parTransId="{41D2EB53-1085-4B67-9723-CC588CBDBE96}" sibTransId="{8E28F1ED-EDBB-48F4-B13F-3C251BCD0008}"/>
    <dgm:cxn modelId="{30E7C1B8-D789-43C6-8DE6-7A67646435F6}" srcId="{F4C98A5C-F58E-4855-A80D-2F321A0307C5}" destId="{21E78299-75BA-40AA-B268-69A9416B9C77}" srcOrd="0" destOrd="0" parTransId="{95455F4E-781C-4FE7-9E54-F1886C05BAB2}" sibTransId="{FF613A8F-A274-4689-B74E-3DEF08599033}"/>
    <dgm:cxn modelId="{EAB26E57-66BB-4F13-87C7-C510B7ADEF29}" type="presOf" srcId="{1A6C52E5-D840-47DA-9353-21AFA7FB3F70}" destId="{2A1237D6-574C-4B05-86BC-AD12C0DDB6F5}" srcOrd="0" destOrd="0" presId="urn:microsoft.com/office/officeart/2005/8/layout/cycle8"/>
    <dgm:cxn modelId="{42B57ADD-70F2-4D78-AE89-8B75EA6A54BE}" type="presOf" srcId="{81F4BACA-E1C9-43A0-A14D-D5AF7A830A99}" destId="{69DEF63A-D9C0-43D9-ADBA-336ECD2F57AE}" srcOrd="0" destOrd="0" presId="urn:microsoft.com/office/officeart/2005/8/layout/cycle8"/>
    <dgm:cxn modelId="{1372BA2E-C76B-40A3-89E0-208383F9F257}" type="presOf" srcId="{BCB0D95D-FFB3-40A9-80DF-A73800A2C9A5}" destId="{FC5F21B4-B5BE-40C2-8D3B-8844D0013C47}" srcOrd="0" destOrd="0" presId="urn:microsoft.com/office/officeart/2005/8/layout/cycle8"/>
    <dgm:cxn modelId="{CBEE5C49-BAB5-4745-9EC0-38C8CE35A4EA}" srcId="{F4C98A5C-F58E-4855-A80D-2F321A0307C5}" destId="{1A6C52E5-D840-47DA-9353-21AFA7FB3F70}" srcOrd="4" destOrd="0" parTransId="{111A5FC5-E430-498E-AB43-649AAAFEB48C}" sibTransId="{221BC2C2-14B4-4954-8C10-EEA1E303062A}"/>
    <dgm:cxn modelId="{33FD9C83-2E93-4FD1-85E0-0738A2550B8F}" type="presOf" srcId="{21E78299-75BA-40AA-B268-69A9416B9C77}" destId="{15C25FD3-B79D-46B5-9C89-3518F072C392}" srcOrd="1" destOrd="0" presId="urn:microsoft.com/office/officeart/2005/8/layout/cycle8"/>
    <dgm:cxn modelId="{96AA6274-CE05-414E-8D96-8EE980960B63}" srcId="{F4C98A5C-F58E-4855-A80D-2F321A0307C5}" destId="{FB233658-3B57-4BB2-A785-98E6D51C260F}" srcOrd="2" destOrd="0" parTransId="{8AC1065A-FB5B-4F9C-8588-ED3CFC083CF9}" sibTransId="{9FD74615-3706-4777-B850-C42CA9F706FA}"/>
    <dgm:cxn modelId="{5524812E-2035-49C3-968E-1B4DA4EAE2C5}" srcId="{F4C98A5C-F58E-4855-A80D-2F321A0307C5}" destId="{BCB0D95D-FFB3-40A9-80DF-A73800A2C9A5}" srcOrd="5" destOrd="0" parTransId="{0CABA6FE-B07A-4D47-936B-D4C000F73E14}" sibTransId="{67518980-A4F3-4171-B381-487A562D4428}"/>
    <dgm:cxn modelId="{8F2C7CD3-359B-4CE2-B25E-B79B3096F6FA}" type="presOf" srcId="{21E78299-75BA-40AA-B268-69A9416B9C77}" destId="{B6704FBC-4E65-4CFB-957D-EDDB8759AC31}" srcOrd="0" destOrd="0" presId="urn:microsoft.com/office/officeart/2005/8/layout/cycle8"/>
    <dgm:cxn modelId="{C76D51B4-0C80-4FAC-A9CF-B55E64A193AA}" type="presOf" srcId="{67919327-D15F-4E37-9E91-03D17DBBD798}" destId="{E9F20D32-3C41-43A8-BCE2-F970162B6639}" srcOrd="0" destOrd="0" presId="urn:microsoft.com/office/officeart/2005/8/layout/cycle8"/>
    <dgm:cxn modelId="{DF99696F-7097-4801-8385-0ADF07B6AFD5}" type="presOf" srcId="{67919327-D15F-4E37-9E91-03D17DBBD798}" destId="{E0F152A6-9AEC-4C8C-A7FF-5EB67E997BEC}" srcOrd="1" destOrd="0" presId="urn:microsoft.com/office/officeart/2005/8/layout/cycle8"/>
    <dgm:cxn modelId="{BBB97714-438A-4937-9556-9BFEF4E4CB55}" type="presOf" srcId="{268E622B-95C9-4578-A52B-5A3B7718B01B}" destId="{420C91B4-1BD9-4052-A264-B9F93629D811}" srcOrd="1" destOrd="0" presId="urn:microsoft.com/office/officeart/2005/8/layout/cycle8"/>
    <dgm:cxn modelId="{AF928C92-29E1-4B7C-9B7A-9BEC97509601}" type="presOf" srcId="{FB233658-3B57-4BB2-A785-98E6D51C260F}" destId="{0FC75505-534D-4318-964F-7A1CBE6CAA5F}" srcOrd="0" destOrd="0" presId="urn:microsoft.com/office/officeart/2005/8/layout/cycle8"/>
    <dgm:cxn modelId="{49D888B7-52DE-4D8D-B21A-27CAB13DD161}" type="presParOf" srcId="{0F646E94-792D-4D54-9791-BE67F1241DCE}" destId="{B6704FBC-4E65-4CFB-957D-EDDB8759AC31}" srcOrd="0" destOrd="0" presId="urn:microsoft.com/office/officeart/2005/8/layout/cycle8"/>
    <dgm:cxn modelId="{37719C80-66A9-425D-BDD5-631B969D0A51}" type="presParOf" srcId="{0F646E94-792D-4D54-9791-BE67F1241DCE}" destId="{35A01DE4-0ACD-48E8-ACD8-396051CCD709}" srcOrd="1" destOrd="0" presId="urn:microsoft.com/office/officeart/2005/8/layout/cycle8"/>
    <dgm:cxn modelId="{1847695C-1C98-4106-8E8B-BD87215D246B}" type="presParOf" srcId="{0F646E94-792D-4D54-9791-BE67F1241DCE}" destId="{79149128-E97B-42C2-823E-4DC1ACC01E62}" srcOrd="2" destOrd="0" presId="urn:microsoft.com/office/officeart/2005/8/layout/cycle8"/>
    <dgm:cxn modelId="{86E11E67-C013-4398-B8D0-7A84C740B183}" type="presParOf" srcId="{0F646E94-792D-4D54-9791-BE67F1241DCE}" destId="{15C25FD3-B79D-46B5-9C89-3518F072C392}" srcOrd="3" destOrd="0" presId="urn:microsoft.com/office/officeart/2005/8/layout/cycle8"/>
    <dgm:cxn modelId="{65D6FD44-7857-4755-82DD-9EF57C187F75}" type="presParOf" srcId="{0F646E94-792D-4D54-9791-BE67F1241DCE}" destId="{E9F20D32-3C41-43A8-BCE2-F970162B6639}" srcOrd="4" destOrd="0" presId="urn:microsoft.com/office/officeart/2005/8/layout/cycle8"/>
    <dgm:cxn modelId="{072DFCF9-D99F-4896-8F92-5D0EE25B17E8}" type="presParOf" srcId="{0F646E94-792D-4D54-9791-BE67F1241DCE}" destId="{5275B587-525E-4B63-8394-E4C04A719BFA}" srcOrd="5" destOrd="0" presId="urn:microsoft.com/office/officeart/2005/8/layout/cycle8"/>
    <dgm:cxn modelId="{B92AE2CD-6652-4AC1-8A01-B17C9A72885A}" type="presParOf" srcId="{0F646E94-792D-4D54-9791-BE67F1241DCE}" destId="{FD373B10-0445-43D7-A798-D6D75D5A392D}" srcOrd="6" destOrd="0" presId="urn:microsoft.com/office/officeart/2005/8/layout/cycle8"/>
    <dgm:cxn modelId="{A47C8099-E92E-4C8A-8967-644F0FCEF0DB}" type="presParOf" srcId="{0F646E94-792D-4D54-9791-BE67F1241DCE}" destId="{E0F152A6-9AEC-4C8C-A7FF-5EB67E997BEC}" srcOrd="7" destOrd="0" presId="urn:microsoft.com/office/officeart/2005/8/layout/cycle8"/>
    <dgm:cxn modelId="{DCFDAC81-1794-4D92-B6D8-891941786058}" type="presParOf" srcId="{0F646E94-792D-4D54-9791-BE67F1241DCE}" destId="{0FC75505-534D-4318-964F-7A1CBE6CAA5F}" srcOrd="8" destOrd="0" presId="urn:microsoft.com/office/officeart/2005/8/layout/cycle8"/>
    <dgm:cxn modelId="{E179DB75-97F5-4C6F-96BE-87AE5B365E64}" type="presParOf" srcId="{0F646E94-792D-4D54-9791-BE67F1241DCE}" destId="{FE7348BF-55E4-40AF-8990-CA09C7726830}" srcOrd="9" destOrd="0" presId="urn:microsoft.com/office/officeart/2005/8/layout/cycle8"/>
    <dgm:cxn modelId="{3BDE8D24-A5D4-4B0F-91FF-9688C96D8184}" type="presParOf" srcId="{0F646E94-792D-4D54-9791-BE67F1241DCE}" destId="{90494715-A608-43F6-9772-7B782CE0702C}" srcOrd="10" destOrd="0" presId="urn:microsoft.com/office/officeart/2005/8/layout/cycle8"/>
    <dgm:cxn modelId="{11FE389A-7EC7-4E41-9043-187AD629798A}" type="presParOf" srcId="{0F646E94-792D-4D54-9791-BE67F1241DCE}" destId="{55C46B52-35A8-4799-8CF6-2EF2111ECF83}" srcOrd="11" destOrd="0" presId="urn:microsoft.com/office/officeart/2005/8/layout/cycle8"/>
    <dgm:cxn modelId="{F393B142-4552-4601-B831-5EC66C24B470}" type="presParOf" srcId="{0F646E94-792D-4D54-9791-BE67F1241DCE}" destId="{69DEF63A-D9C0-43D9-ADBA-336ECD2F57AE}" srcOrd="12" destOrd="0" presId="urn:microsoft.com/office/officeart/2005/8/layout/cycle8"/>
    <dgm:cxn modelId="{2793D7E8-D6ED-46A0-BC0B-64C3F4CA390D}" type="presParOf" srcId="{0F646E94-792D-4D54-9791-BE67F1241DCE}" destId="{D3071C7E-5181-4314-AE49-2BA4E9247741}" srcOrd="13" destOrd="0" presId="urn:microsoft.com/office/officeart/2005/8/layout/cycle8"/>
    <dgm:cxn modelId="{FE4613B4-8EBD-4226-B4E9-6C87B4114BA2}" type="presParOf" srcId="{0F646E94-792D-4D54-9791-BE67F1241DCE}" destId="{DB37CC9E-471D-4E88-B63C-C9F424CFB2B6}" srcOrd="14" destOrd="0" presId="urn:microsoft.com/office/officeart/2005/8/layout/cycle8"/>
    <dgm:cxn modelId="{674AB653-7310-4B6B-91CC-B636A53F2226}" type="presParOf" srcId="{0F646E94-792D-4D54-9791-BE67F1241DCE}" destId="{88626CDA-CF5C-400E-B4D0-7F838BF5BFB9}" srcOrd="15" destOrd="0" presId="urn:microsoft.com/office/officeart/2005/8/layout/cycle8"/>
    <dgm:cxn modelId="{F84A783F-05E6-4B8E-9BC6-B0A9833687EB}" type="presParOf" srcId="{0F646E94-792D-4D54-9791-BE67F1241DCE}" destId="{2A1237D6-574C-4B05-86BC-AD12C0DDB6F5}" srcOrd="16" destOrd="0" presId="urn:microsoft.com/office/officeart/2005/8/layout/cycle8"/>
    <dgm:cxn modelId="{3E2E4B5D-B5EC-4107-9E01-42BA64FA9687}" type="presParOf" srcId="{0F646E94-792D-4D54-9791-BE67F1241DCE}" destId="{AC03F40C-3DF3-4635-87A1-6807F7387ADD}" srcOrd="17" destOrd="0" presId="urn:microsoft.com/office/officeart/2005/8/layout/cycle8"/>
    <dgm:cxn modelId="{75C53BFC-1315-4468-A80E-BB5230C2E389}" type="presParOf" srcId="{0F646E94-792D-4D54-9791-BE67F1241DCE}" destId="{CF34BEB2-8E99-4148-B8D8-6E6766914DA8}" srcOrd="18" destOrd="0" presId="urn:microsoft.com/office/officeart/2005/8/layout/cycle8"/>
    <dgm:cxn modelId="{32E096D2-4BC4-4AC9-B5C0-B3C5DB985656}" type="presParOf" srcId="{0F646E94-792D-4D54-9791-BE67F1241DCE}" destId="{8CCC7975-EDA3-4035-8A65-BE0803C4F061}" srcOrd="19" destOrd="0" presId="urn:microsoft.com/office/officeart/2005/8/layout/cycle8"/>
    <dgm:cxn modelId="{C1EC2ECA-5EA3-4064-87C1-DAB4E11AC8B6}" type="presParOf" srcId="{0F646E94-792D-4D54-9791-BE67F1241DCE}" destId="{FC5F21B4-B5BE-40C2-8D3B-8844D0013C47}" srcOrd="20" destOrd="0" presId="urn:microsoft.com/office/officeart/2005/8/layout/cycle8"/>
    <dgm:cxn modelId="{F755DB98-C0C0-4058-B636-0F6F9DF94F6E}" type="presParOf" srcId="{0F646E94-792D-4D54-9791-BE67F1241DCE}" destId="{DDE06F0E-CC3B-41FD-BF56-91E53928FB5A}" srcOrd="21" destOrd="0" presId="urn:microsoft.com/office/officeart/2005/8/layout/cycle8"/>
    <dgm:cxn modelId="{A3E5C039-E9EA-4698-AA1D-6273FE0CE3D0}" type="presParOf" srcId="{0F646E94-792D-4D54-9791-BE67F1241DCE}" destId="{95A22638-C8D8-461E-9E7D-1C4703941C53}" srcOrd="22" destOrd="0" presId="urn:microsoft.com/office/officeart/2005/8/layout/cycle8"/>
    <dgm:cxn modelId="{1029C67B-7EFD-41B7-9241-7CE1BF5D64C5}" type="presParOf" srcId="{0F646E94-792D-4D54-9791-BE67F1241DCE}" destId="{ABCD33CC-2046-41F8-A2B1-352161620DE0}" srcOrd="23" destOrd="0" presId="urn:microsoft.com/office/officeart/2005/8/layout/cycle8"/>
    <dgm:cxn modelId="{288EC723-843E-4C8A-84DB-F96349045ED0}" type="presParOf" srcId="{0F646E94-792D-4D54-9791-BE67F1241DCE}" destId="{031680E3-AC1E-4D0B-B2A7-8E72609BCFF0}" srcOrd="24" destOrd="0" presId="urn:microsoft.com/office/officeart/2005/8/layout/cycle8"/>
    <dgm:cxn modelId="{D7F5FDD6-E569-441E-A68B-867000D2CCB1}" type="presParOf" srcId="{0F646E94-792D-4D54-9791-BE67F1241DCE}" destId="{42245065-F397-46A2-8B4E-18F5DA2A77D6}" srcOrd="25" destOrd="0" presId="urn:microsoft.com/office/officeart/2005/8/layout/cycle8"/>
    <dgm:cxn modelId="{03174BA9-1068-48CC-B5A3-9162D7EDAD18}" type="presParOf" srcId="{0F646E94-792D-4D54-9791-BE67F1241DCE}" destId="{3CDD28F9-61DC-42AF-80E0-B4C1D1D04D3C}" srcOrd="26" destOrd="0" presId="urn:microsoft.com/office/officeart/2005/8/layout/cycle8"/>
    <dgm:cxn modelId="{41C7E079-F800-4F7E-B47E-1C86A0E616D0}" type="presParOf" srcId="{0F646E94-792D-4D54-9791-BE67F1241DCE}" destId="{420C91B4-1BD9-4052-A264-B9F93629D811}" srcOrd="27" destOrd="0" presId="urn:microsoft.com/office/officeart/2005/8/layout/cycle8"/>
    <dgm:cxn modelId="{1F6AECA6-34FE-4D61-86F1-EC73C0D6896B}" type="presParOf" srcId="{0F646E94-792D-4D54-9791-BE67F1241DCE}" destId="{DEF6E547-0CA0-403B-B634-FAFDCA43882E}" srcOrd="28" destOrd="0" presId="urn:microsoft.com/office/officeart/2005/8/layout/cycle8"/>
    <dgm:cxn modelId="{53A1268B-5A99-4BAF-9D14-E49155ECD50A}" type="presParOf" srcId="{0F646E94-792D-4D54-9791-BE67F1241DCE}" destId="{0320F3CD-AF10-4D2C-AAEA-58608183E9AB}" srcOrd="29" destOrd="0" presId="urn:microsoft.com/office/officeart/2005/8/layout/cycle8"/>
    <dgm:cxn modelId="{A59B73EA-DC48-41F2-83D1-1B1C0722D167}" type="presParOf" srcId="{0F646E94-792D-4D54-9791-BE67F1241DCE}" destId="{874AA5E4-3ED7-4726-9D99-1BBFE08197EE}" srcOrd="30" destOrd="0" presId="urn:microsoft.com/office/officeart/2005/8/layout/cycle8"/>
    <dgm:cxn modelId="{1B136316-D5B3-4876-AB0C-BF886E954F38}" type="presParOf" srcId="{0F646E94-792D-4D54-9791-BE67F1241DCE}" destId="{C0A4EDB0-4ABE-4ECB-A025-676F261E966D}" srcOrd="31" destOrd="0" presId="urn:microsoft.com/office/officeart/2005/8/layout/cycle8"/>
    <dgm:cxn modelId="{4CE1C1C5-FD6C-475F-869D-DFF70C22A167}" type="presParOf" srcId="{0F646E94-792D-4D54-9791-BE67F1241DCE}" destId="{64C2D3D9-FB91-4E7E-899E-7078E66DFBC8}" srcOrd="32" destOrd="0" presId="urn:microsoft.com/office/officeart/2005/8/layout/cycle8"/>
    <dgm:cxn modelId="{BD10FBFC-DA04-4096-BDD6-6755B27680D4}" type="presParOf" srcId="{0F646E94-792D-4D54-9791-BE67F1241DCE}" destId="{F1C955AD-5DAE-4A5A-9599-1831637B41C2}" srcOrd="33" destOrd="0" presId="urn:microsoft.com/office/officeart/2005/8/layout/cycle8"/>
    <dgm:cxn modelId="{6951540A-E6D7-4678-954B-955745CD79E2}" type="presParOf" srcId="{0F646E94-792D-4D54-9791-BE67F1241DCE}" destId="{1D817BB9-83C5-42B0-B157-B137A9EE45C2}"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A049F-7380-4EF6-AACB-7507150760CC}">
      <dsp:nvSpPr>
        <dsp:cNvPr id="0" name=""/>
        <dsp:cNvSpPr/>
      </dsp:nvSpPr>
      <dsp:spPr>
        <a:xfrm>
          <a:off x="0" y="0"/>
          <a:ext cx="6696744" cy="3672408"/>
        </a:xfrm>
        <a:prstGeom prst="roundRect">
          <a:avLst>
            <a:gd name="adj" fmla="val 85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2850197" numCol="1" spcCol="1270" anchor="t" anchorCtr="0">
          <a:noAutofit/>
        </a:bodyPr>
        <a:lstStyle/>
        <a:p>
          <a:pPr lvl="0" algn="l" defTabSz="1244600">
            <a:lnSpc>
              <a:spcPct val="90000"/>
            </a:lnSpc>
            <a:spcBef>
              <a:spcPct val="0"/>
            </a:spcBef>
            <a:spcAft>
              <a:spcPct val="35000"/>
            </a:spcAft>
          </a:pPr>
          <a:r>
            <a:rPr lang="en-GB" sz="2800" kern="1200" dirty="0" smtClean="0"/>
            <a:t>“National”</a:t>
          </a:r>
          <a:endParaRPr lang="en-GB" sz="2800" kern="1200" dirty="0"/>
        </a:p>
      </dsp:txBody>
      <dsp:txXfrm>
        <a:off x="91427" y="91427"/>
        <a:ext cx="6513890" cy="3489554"/>
      </dsp:txXfrm>
    </dsp:sp>
    <dsp:sp modelId="{E23DBCCC-E093-4DFD-8734-285ADF47CDCE}">
      <dsp:nvSpPr>
        <dsp:cNvPr id="0" name=""/>
        <dsp:cNvSpPr/>
      </dsp:nvSpPr>
      <dsp:spPr>
        <a:xfrm>
          <a:off x="167418" y="918102"/>
          <a:ext cx="1004511" cy="834719"/>
        </a:xfrm>
        <a:prstGeom prst="roundRect">
          <a:avLst>
            <a:gd name="adj" fmla="val 10500"/>
          </a:avLst>
        </a:prstGeom>
        <a:solidFill>
          <a:schemeClr val="lt1">
            <a:alpha val="90000"/>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National laws</a:t>
          </a:r>
          <a:endParaRPr lang="en-GB" sz="1200" kern="1200" dirty="0"/>
        </a:p>
      </dsp:txBody>
      <dsp:txXfrm>
        <a:off x="193088" y="943772"/>
        <a:ext cx="953171" cy="783379"/>
      </dsp:txXfrm>
    </dsp:sp>
    <dsp:sp modelId="{864843CC-3A76-471D-8958-F9C29724DE82}">
      <dsp:nvSpPr>
        <dsp:cNvPr id="0" name=""/>
        <dsp:cNvSpPr/>
      </dsp:nvSpPr>
      <dsp:spPr>
        <a:xfrm>
          <a:off x="167418" y="1785438"/>
          <a:ext cx="1004511" cy="834719"/>
        </a:xfrm>
        <a:prstGeom prst="roundRect">
          <a:avLst>
            <a:gd name="adj" fmla="val 10500"/>
          </a:avLst>
        </a:prstGeom>
        <a:solidFill>
          <a:schemeClr val="bg1">
            <a:lumMod val="65000"/>
            <a:alpha val="9000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smtClean="0"/>
            <a:t>Privately Protected Areas</a:t>
          </a:r>
          <a:endParaRPr lang="en-GB" sz="1200" kern="1200" dirty="0"/>
        </a:p>
      </dsp:txBody>
      <dsp:txXfrm>
        <a:off x="193088" y="1811108"/>
        <a:ext cx="953171" cy="783379"/>
      </dsp:txXfrm>
    </dsp:sp>
    <dsp:sp modelId="{E1EDE208-6D65-40AB-AC32-8BA43AD0478B}">
      <dsp:nvSpPr>
        <dsp:cNvPr id="0" name=""/>
        <dsp:cNvSpPr/>
      </dsp:nvSpPr>
      <dsp:spPr>
        <a:xfrm>
          <a:off x="167418" y="2652775"/>
          <a:ext cx="1004511" cy="834719"/>
        </a:xfrm>
        <a:prstGeom prst="roundRect">
          <a:avLst>
            <a:gd name="adj" fmla="val 10500"/>
          </a:avLst>
        </a:prstGeom>
        <a:solidFill>
          <a:schemeClr val="bg1">
            <a:lumMod val="65000"/>
            <a:alpha val="9000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smtClean="0"/>
            <a:t>ICCAs</a:t>
          </a:r>
          <a:endParaRPr lang="en-GB" sz="1200" kern="1200" dirty="0"/>
        </a:p>
      </dsp:txBody>
      <dsp:txXfrm>
        <a:off x="193088" y="2678445"/>
        <a:ext cx="953171" cy="783379"/>
      </dsp:txXfrm>
    </dsp:sp>
    <dsp:sp modelId="{9CE34D5C-3E22-4DE5-B670-339C669AE495}">
      <dsp:nvSpPr>
        <dsp:cNvPr id="0" name=""/>
        <dsp:cNvSpPr/>
      </dsp:nvSpPr>
      <dsp:spPr>
        <a:xfrm>
          <a:off x="1339348" y="918102"/>
          <a:ext cx="5189976" cy="2570685"/>
        </a:xfrm>
        <a:prstGeom prst="roundRect">
          <a:avLst>
            <a:gd name="adj" fmla="val 10500"/>
          </a:avLst>
        </a:prstGeom>
        <a:solidFill>
          <a:srgbClr val="5FA63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632385" numCol="1" spcCol="1270" anchor="t" anchorCtr="0">
          <a:noAutofit/>
        </a:bodyPr>
        <a:lstStyle/>
        <a:p>
          <a:pPr lvl="0" algn="l" defTabSz="1244600">
            <a:lnSpc>
              <a:spcPct val="90000"/>
            </a:lnSpc>
            <a:spcBef>
              <a:spcPct val="0"/>
            </a:spcBef>
            <a:spcAft>
              <a:spcPct val="35000"/>
            </a:spcAft>
          </a:pPr>
          <a:r>
            <a:rPr lang="en-GB" sz="2800" kern="1200" dirty="0" smtClean="0"/>
            <a:t>“Regional”</a:t>
          </a:r>
          <a:endParaRPr lang="en-GB" sz="2800" kern="1200" dirty="0"/>
        </a:p>
      </dsp:txBody>
      <dsp:txXfrm>
        <a:off x="1418405" y="997159"/>
        <a:ext cx="5031862" cy="2412571"/>
      </dsp:txXfrm>
    </dsp:sp>
    <dsp:sp modelId="{060CA769-0B95-438F-9085-61F0772ADAA2}">
      <dsp:nvSpPr>
        <dsp:cNvPr id="0" name=""/>
        <dsp:cNvSpPr/>
      </dsp:nvSpPr>
      <dsp:spPr>
        <a:xfrm>
          <a:off x="1469098" y="1817841"/>
          <a:ext cx="1037995" cy="714532"/>
        </a:xfrm>
        <a:prstGeom prst="roundRect">
          <a:avLst>
            <a:gd name="adj" fmla="val 10500"/>
          </a:avLst>
        </a:prstGeom>
        <a:solidFill>
          <a:schemeClr val="lt1">
            <a:alpha val="90000"/>
            <a:hueOff val="0"/>
            <a:satOff val="0"/>
            <a:lumOff val="0"/>
            <a:alphaOff val="0"/>
          </a:schemeClr>
        </a:solidFill>
        <a:ln w="25400" cap="flat" cmpd="sng" algn="ctr">
          <a:solidFill>
            <a:srgbClr val="5FA63C"/>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err="1" smtClean="0"/>
            <a:t>Natura</a:t>
          </a:r>
          <a:r>
            <a:rPr lang="en-GB" sz="1200" kern="1200" dirty="0" smtClean="0"/>
            <a:t> 2000</a:t>
          </a:r>
          <a:endParaRPr lang="en-GB" sz="1200" kern="1200" dirty="0"/>
        </a:p>
      </dsp:txBody>
      <dsp:txXfrm>
        <a:off x="1491072" y="1839815"/>
        <a:ext cx="994047" cy="670584"/>
      </dsp:txXfrm>
    </dsp:sp>
    <dsp:sp modelId="{4CCE832B-3AE8-47FD-A09A-0525310A6BF9}">
      <dsp:nvSpPr>
        <dsp:cNvPr id="0" name=""/>
        <dsp:cNvSpPr/>
      </dsp:nvSpPr>
      <dsp:spPr>
        <a:xfrm>
          <a:off x="1469098" y="2580932"/>
          <a:ext cx="1037995" cy="714532"/>
        </a:xfrm>
        <a:prstGeom prst="roundRect">
          <a:avLst>
            <a:gd name="adj" fmla="val 10500"/>
          </a:avLst>
        </a:prstGeom>
        <a:solidFill>
          <a:schemeClr val="lt1">
            <a:alpha val="90000"/>
            <a:hueOff val="0"/>
            <a:satOff val="0"/>
            <a:lumOff val="0"/>
            <a:alphaOff val="0"/>
          </a:schemeClr>
        </a:solidFill>
        <a:ln w="25400" cap="flat" cmpd="sng" algn="ctr">
          <a:solidFill>
            <a:srgbClr val="5FA63C"/>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Regional Seas Conventions</a:t>
          </a:r>
          <a:endParaRPr lang="en-GB" sz="1200" kern="1200" dirty="0"/>
        </a:p>
      </dsp:txBody>
      <dsp:txXfrm>
        <a:off x="1491072" y="2602906"/>
        <a:ext cx="994047" cy="670584"/>
      </dsp:txXfrm>
    </dsp:sp>
    <dsp:sp modelId="{AE93807D-884E-4752-A076-4BDC949B4000}">
      <dsp:nvSpPr>
        <dsp:cNvPr id="0" name=""/>
        <dsp:cNvSpPr/>
      </dsp:nvSpPr>
      <dsp:spPr>
        <a:xfrm>
          <a:off x="2645213" y="1836204"/>
          <a:ext cx="3716692" cy="1468963"/>
        </a:xfrm>
        <a:prstGeom prst="roundRect">
          <a:avLst>
            <a:gd name="adj" fmla="val 10500"/>
          </a:avLst>
        </a:prstGeom>
        <a:solidFill>
          <a:srgbClr val="CA646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829148" numCol="1" spcCol="1270" anchor="t" anchorCtr="0">
          <a:noAutofit/>
        </a:bodyPr>
        <a:lstStyle/>
        <a:p>
          <a:pPr lvl="0" algn="l" defTabSz="1244600">
            <a:lnSpc>
              <a:spcPct val="90000"/>
            </a:lnSpc>
            <a:spcBef>
              <a:spcPct val="0"/>
            </a:spcBef>
            <a:spcAft>
              <a:spcPct val="35000"/>
            </a:spcAft>
          </a:pPr>
          <a:r>
            <a:rPr lang="en-GB" sz="2800" kern="1200" dirty="0" smtClean="0"/>
            <a:t>“International”</a:t>
          </a:r>
          <a:endParaRPr lang="en-GB" sz="2800" kern="1200" dirty="0"/>
        </a:p>
      </dsp:txBody>
      <dsp:txXfrm>
        <a:off x="2690389" y="1881380"/>
        <a:ext cx="3626340" cy="1378611"/>
      </dsp:txXfrm>
    </dsp:sp>
    <dsp:sp modelId="{BE9EF03D-50AF-4EFA-84E0-EA69B2BCBC28}">
      <dsp:nvSpPr>
        <dsp:cNvPr id="0" name=""/>
        <dsp:cNvSpPr/>
      </dsp:nvSpPr>
      <dsp:spPr>
        <a:xfrm>
          <a:off x="2749806" y="2536707"/>
          <a:ext cx="1153390" cy="661033"/>
        </a:xfrm>
        <a:prstGeom prst="roundRect">
          <a:avLst>
            <a:gd name="adj" fmla="val 10500"/>
          </a:avLst>
        </a:prstGeom>
        <a:solidFill>
          <a:schemeClr val="lt1">
            <a:alpha val="90000"/>
            <a:hueOff val="0"/>
            <a:satOff val="0"/>
            <a:lumOff val="0"/>
            <a:alphaOff val="0"/>
          </a:schemeClr>
        </a:solidFill>
        <a:ln w="25400" cap="flat" cmpd="sng" algn="ctr">
          <a:solidFill>
            <a:srgbClr val="CA6464"/>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World Heritage Convention</a:t>
          </a:r>
          <a:endParaRPr lang="en-GB" sz="1200" kern="1200" dirty="0"/>
        </a:p>
      </dsp:txBody>
      <dsp:txXfrm>
        <a:off x="2770135" y="2557036"/>
        <a:ext cx="1112732" cy="620375"/>
      </dsp:txXfrm>
    </dsp:sp>
    <dsp:sp modelId="{AB57F26F-7849-4C20-803B-E6C252B87FC1}">
      <dsp:nvSpPr>
        <dsp:cNvPr id="0" name=""/>
        <dsp:cNvSpPr/>
      </dsp:nvSpPr>
      <dsp:spPr>
        <a:xfrm>
          <a:off x="3948436" y="2536707"/>
          <a:ext cx="1153390" cy="661033"/>
        </a:xfrm>
        <a:prstGeom prst="roundRect">
          <a:avLst>
            <a:gd name="adj" fmla="val 10500"/>
          </a:avLst>
        </a:prstGeom>
        <a:solidFill>
          <a:schemeClr val="lt1">
            <a:alpha val="90000"/>
            <a:hueOff val="0"/>
            <a:satOff val="0"/>
            <a:lumOff val="0"/>
            <a:alphaOff val="0"/>
          </a:schemeClr>
        </a:solidFill>
        <a:ln w="25400" cap="flat" cmpd="sng" algn="ctr">
          <a:solidFill>
            <a:srgbClr val="CA6464"/>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RAMSAR Wetlands</a:t>
          </a:r>
          <a:endParaRPr lang="en-GB" sz="1200" kern="1200" dirty="0"/>
        </a:p>
      </dsp:txBody>
      <dsp:txXfrm>
        <a:off x="3968765" y="2557036"/>
        <a:ext cx="1112732" cy="620375"/>
      </dsp:txXfrm>
    </dsp:sp>
    <dsp:sp modelId="{14984338-8B26-4795-AC87-DA976CA349BF}">
      <dsp:nvSpPr>
        <dsp:cNvPr id="0" name=""/>
        <dsp:cNvSpPr/>
      </dsp:nvSpPr>
      <dsp:spPr>
        <a:xfrm>
          <a:off x="5147066" y="2536707"/>
          <a:ext cx="1153390" cy="661033"/>
        </a:xfrm>
        <a:prstGeom prst="roundRect">
          <a:avLst>
            <a:gd name="adj" fmla="val 10500"/>
          </a:avLst>
        </a:prstGeom>
        <a:solidFill>
          <a:schemeClr val="bg1">
            <a:lumMod val="65000"/>
            <a:alpha val="90000"/>
          </a:schemeClr>
        </a:solidFill>
        <a:ln w="25400" cap="flat" cmpd="sng" algn="ctr">
          <a:solidFill>
            <a:srgbClr val="CA6464"/>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Man and Biosphere Reserves</a:t>
          </a:r>
          <a:endParaRPr lang="en-GB" sz="1200" b="0" kern="1200" cap="none" spc="0" dirty="0">
            <a:ln w="18415" cmpd="sng">
              <a:solidFill>
                <a:srgbClr val="FFFFFF"/>
              </a:solidFill>
              <a:prstDash val="solid"/>
            </a:ln>
            <a:solidFill>
              <a:schemeClr val="tx1"/>
            </a:solidFill>
            <a:effectLst>
              <a:outerShdw blurRad="63500" dir="3600000" algn="tl" rotWithShape="0">
                <a:srgbClr val="000000">
                  <a:alpha val="70000"/>
                </a:srgbClr>
              </a:outerShdw>
            </a:effectLst>
          </a:endParaRPr>
        </a:p>
      </dsp:txBody>
      <dsp:txXfrm>
        <a:off x="5167395" y="2557036"/>
        <a:ext cx="1112732" cy="620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7625" y="0"/>
            <a:ext cx="2951163" cy="496888"/>
          </a:xfrm>
          <a:prstGeom prst="rect">
            <a:avLst/>
          </a:prstGeom>
        </p:spPr>
        <p:txBody>
          <a:bodyPr vert="horz" lIns="91440" tIns="45720" rIns="91440" bIns="45720" rtlCol="0"/>
          <a:lstStyle>
            <a:lvl1pPr algn="r">
              <a:defRPr sz="1200"/>
            </a:lvl1pPr>
          </a:lstStyle>
          <a:p>
            <a:fld id="{6690310B-F02E-417C-AF63-E8B469D2AF92}" type="datetimeFigureOut">
              <a:rPr lang="en-GB" smtClean="0"/>
              <a:pPr/>
              <a:t>26/06/2015</a:t>
            </a:fld>
            <a:endParaRPr lang="en-GB"/>
          </a:p>
        </p:txBody>
      </p:sp>
      <p:sp>
        <p:nvSpPr>
          <p:cNvPr id="4" name="Footer Placeholder 3"/>
          <p:cNvSpPr>
            <a:spLocks noGrp="1"/>
          </p:cNvSpPr>
          <p:nvPr>
            <p:ph type="ftr" sz="quarter" idx="2"/>
          </p:nvPr>
        </p:nvSpPr>
        <p:spPr>
          <a:xfrm>
            <a:off x="0" y="9444038"/>
            <a:ext cx="2951163"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7625" y="9444038"/>
            <a:ext cx="2951163" cy="496887"/>
          </a:xfrm>
          <a:prstGeom prst="rect">
            <a:avLst/>
          </a:prstGeom>
        </p:spPr>
        <p:txBody>
          <a:bodyPr vert="horz" lIns="91440" tIns="45720" rIns="91440" bIns="45720" rtlCol="0" anchor="b"/>
          <a:lstStyle>
            <a:lvl1pPr algn="r">
              <a:defRPr sz="1200"/>
            </a:lvl1pPr>
          </a:lstStyle>
          <a:p>
            <a:fld id="{77A38660-BF93-4BC1-94A4-2496DD7F70C4}" type="slidenum">
              <a:rPr lang="en-GB" smtClean="0"/>
              <a:pPr/>
              <a:t>‹#›</a:t>
            </a:fld>
            <a:endParaRPr lang="en-GB"/>
          </a:p>
        </p:txBody>
      </p:sp>
    </p:spTree>
    <p:extLst>
      <p:ext uri="{BB962C8B-B14F-4D97-AF65-F5344CB8AC3E}">
        <p14:creationId xmlns:p14="http://schemas.microsoft.com/office/powerpoint/2010/main" val="1261778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84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7625" y="0"/>
            <a:ext cx="2951163" cy="498475"/>
          </a:xfrm>
          <a:prstGeom prst="rect">
            <a:avLst/>
          </a:prstGeom>
        </p:spPr>
        <p:txBody>
          <a:bodyPr vert="horz" lIns="91440" tIns="45720" rIns="91440" bIns="45720" rtlCol="0"/>
          <a:lstStyle>
            <a:lvl1pPr algn="r">
              <a:defRPr sz="1200"/>
            </a:lvl1pPr>
          </a:lstStyle>
          <a:p>
            <a:fld id="{B678E982-25A2-46A7-A891-EA7F60B8E6CD}" type="datetimeFigureOut">
              <a:rPr lang="en-GB" smtClean="0"/>
              <a:t>26/06/2015</a:t>
            </a:fld>
            <a:endParaRPr lang="en-GB"/>
          </a:p>
        </p:txBody>
      </p:sp>
      <p:sp>
        <p:nvSpPr>
          <p:cNvPr id="4" name="Slide Image Placeholder 3"/>
          <p:cNvSpPr>
            <a:spLocks noGrp="1" noRot="1" noChangeAspect="1"/>
          </p:cNvSpPr>
          <p:nvPr>
            <p:ph type="sldImg" idx="2"/>
          </p:nvPr>
        </p:nvSpPr>
        <p:spPr>
          <a:xfrm>
            <a:off x="1168400" y="1243013"/>
            <a:ext cx="4473575"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1038" y="4784725"/>
            <a:ext cx="5448300" cy="3914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44038"/>
            <a:ext cx="2951163" cy="4984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7625" y="9444038"/>
            <a:ext cx="2951163" cy="498475"/>
          </a:xfrm>
          <a:prstGeom prst="rect">
            <a:avLst/>
          </a:prstGeom>
        </p:spPr>
        <p:txBody>
          <a:bodyPr vert="horz" lIns="91440" tIns="45720" rIns="91440" bIns="45720" rtlCol="0" anchor="b"/>
          <a:lstStyle>
            <a:lvl1pPr algn="r">
              <a:defRPr sz="1200"/>
            </a:lvl1pPr>
          </a:lstStyle>
          <a:p>
            <a:fld id="{ACC9E962-28F0-4366-932A-9F3757BCA2E9}" type="slidenum">
              <a:rPr lang="en-GB" smtClean="0"/>
              <a:t>‹#›</a:t>
            </a:fld>
            <a:endParaRPr lang="en-GB"/>
          </a:p>
        </p:txBody>
      </p:sp>
    </p:spTree>
    <p:extLst>
      <p:ext uri="{BB962C8B-B14F-4D97-AF65-F5344CB8AC3E}">
        <p14:creationId xmlns:p14="http://schemas.microsoft.com/office/powerpoint/2010/main" val="343386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i="1" dirty="0" smtClean="0"/>
              <a:t>Lopoukhine &amp; Dias </a:t>
            </a:r>
            <a:r>
              <a:rPr lang="en-GB" sz="1200" i="1" dirty="0" smtClean="0"/>
              <a:t> (2012) PARKS </a:t>
            </a:r>
            <a:r>
              <a:rPr lang="en-GB" sz="1200" b="1" i="1" dirty="0" smtClean="0"/>
              <a:t>18.1</a:t>
            </a:r>
            <a:r>
              <a:rPr lang="en-GB" sz="1200" i="1" dirty="0" smtClean="0"/>
              <a:t>: 5-8</a:t>
            </a:r>
            <a:endParaRPr lang="pt-BR" sz="1200" i="1" dirty="0" smtClean="0"/>
          </a:p>
          <a:p>
            <a:endParaRPr lang="en-GB" dirty="0"/>
          </a:p>
        </p:txBody>
      </p:sp>
      <p:sp>
        <p:nvSpPr>
          <p:cNvPr id="4" name="Slide Number Placeholder 3"/>
          <p:cNvSpPr>
            <a:spLocks noGrp="1"/>
          </p:cNvSpPr>
          <p:nvPr>
            <p:ph type="sldNum" sz="quarter" idx="10"/>
          </p:nvPr>
        </p:nvSpPr>
        <p:spPr/>
        <p:txBody>
          <a:bodyPr/>
          <a:lstStyle/>
          <a:p>
            <a:fld id="{ACC9E962-28F0-4366-932A-9F3757BCA2E9}" type="slidenum">
              <a:rPr lang="en-GB" smtClean="0"/>
              <a:t>4</a:t>
            </a:fld>
            <a:endParaRPr lang="en-GB"/>
          </a:p>
        </p:txBody>
      </p:sp>
    </p:spTree>
    <p:extLst>
      <p:ext uri="{BB962C8B-B14F-4D97-AF65-F5344CB8AC3E}">
        <p14:creationId xmlns:p14="http://schemas.microsoft.com/office/powerpoint/2010/main" val="23391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C9E962-28F0-4366-932A-9F3757BCA2E9}" type="slidenum">
              <a:rPr lang="en-GB" smtClean="0"/>
              <a:t>8</a:t>
            </a:fld>
            <a:endParaRPr lang="en-GB"/>
          </a:p>
        </p:txBody>
      </p:sp>
    </p:spTree>
    <p:extLst>
      <p:ext uri="{BB962C8B-B14F-4D97-AF65-F5344CB8AC3E}">
        <p14:creationId xmlns:p14="http://schemas.microsoft.com/office/powerpoint/2010/main" val="413510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C9E962-28F0-4366-932A-9F3757BCA2E9}" type="slidenum">
              <a:rPr lang="en-GB" smtClean="0"/>
              <a:t>15</a:t>
            </a:fld>
            <a:endParaRPr lang="en-GB"/>
          </a:p>
        </p:txBody>
      </p:sp>
    </p:spTree>
    <p:extLst>
      <p:ext uri="{BB962C8B-B14F-4D97-AF65-F5344CB8AC3E}">
        <p14:creationId xmlns:p14="http://schemas.microsoft.com/office/powerpoint/2010/main" val="106569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called for in Yellowstone at the second World Parks Congress</a:t>
            </a:r>
          </a:p>
          <a:p>
            <a:r>
              <a:rPr lang="en-GB" dirty="0" smtClean="0"/>
              <a:t>System proposed in 1978</a:t>
            </a:r>
          </a:p>
          <a:p>
            <a:r>
              <a:rPr lang="en-GB" dirty="0" smtClean="0"/>
              <a:t>Workshop at the third World Parks Congress in Venezuela</a:t>
            </a:r>
          </a:p>
          <a:p>
            <a:r>
              <a:rPr lang="en-GB" dirty="0" smtClean="0"/>
              <a:t>Published in 1994</a:t>
            </a:r>
          </a:p>
          <a:p>
            <a:r>
              <a:rPr lang="en-GB" dirty="0" smtClean="0"/>
              <a:t>Revised guidelines published in 2008, 2013</a:t>
            </a:r>
          </a:p>
          <a:p>
            <a:r>
              <a:rPr lang="en-GB" dirty="0" smtClean="0"/>
              <a:t>Marine guidelines published in 2012</a:t>
            </a:r>
          </a:p>
          <a:p>
            <a:endParaRPr lang="en-GB" dirty="0"/>
          </a:p>
        </p:txBody>
      </p:sp>
      <p:sp>
        <p:nvSpPr>
          <p:cNvPr id="4" name="Slide Number Placeholder 3"/>
          <p:cNvSpPr>
            <a:spLocks noGrp="1"/>
          </p:cNvSpPr>
          <p:nvPr>
            <p:ph type="sldNum" sz="quarter" idx="10"/>
          </p:nvPr>
        </p:nvSpPr>
        <p:spPr/>
        <p:txBody>
          <a:bodyPr/>
          <a:lstStyle/>
          <a:p>
            <a:fld id="{ACC9E962-28F0-4366-932A-9F3757BCA2E9}" type="slidenum">
              <a:rPr lang="en-GB" smtClean="0"/>
              <a:t>16</a:t>
            </a:fld>
            <a:endParaRPr lang="en-GB"/>
          </a:p>
        </p:txBody>
      </p:sp>
    </p:spTree>
    <p:extLst>
      <p:ext uri="{BB962C8B-B14F-4D97-AF65-F5344CB8AC3E}">
        <p14:creationId xmlns:p14="http://schemas.microsoft.com/office/powerpoint/2010/main" val="229492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Ref: </a:t>
            </a:r>
            <a:r>
              <a:rPr lang="en-GB" sz="1200" kern="1200" baseline="0" dirty="0" smtClean="0">
                <a:solidFill>
                  <a:schemeClr val="tx1"/>
                </a:solidFill>
                <a:latin typeface="+mn-lt"/>
                <a:ea typeface="+mn-ea"/>
                <a:cs typeface="+mn-cs"/>
              </a:rPr>
              <a:t>Kothari, A. and Neumann, A. 2014. </a:t>
            </a:r>
            <a:r>
              <a:rPr lang="en-GB" sz="1200" i="1" kern="1200" baseline="0" dirty="0" smtClean="0">
                <a:solidFill>
                  <a:schemeClr val="tx1"/>
                </a:solidFill>
                <a:latin typeface="+mn-lt"/>
                <a:ea typeface="+mn-ea"/>
                <a:cs typeface="+mn-cs"/>
              </a:rPr>
              <a:t>ICCAs and Aichi Targets: The Contribution of</a:t>
            </a:r>
          </a:p>
          <a:p>
            <a:r>
              <a:rPr lang="en-GB" sz="1200" i="1" kern="1200" baseline="0" dirty="0" smtClean="0">
                <a:solidFill>
                  <a:schemeClr val="tx1"/>
                </a:solidFill>
                <a:latin typeface="+mn-lt"/>
                <a:ea typeface="+mn-ea"/>
                <a:cs typeface="+mn-cs"/>
              </a:rPr>
              <a:t>Indigenous Peoples’ and Local Community Conserved Territories and Areas to the Strategic Plan</a:t>
            </a:r>
          </a:p>
          <a:p>
            <a:r>
              <a:rPr lang="en-GB" sz="1200" i="1" kern="1200" baseline="0" dirty="0" smtClean="0">
                <a:solidFill>
                  <a:schemeClr val="tx1"/>
                </a:solidFill>
                <a:latin typeface="+mn-lt"/>
                <a:ea typeface="+mn-ea"/>
                <a:cs typeface="+mn-cs"/>
              </a:rPr>
              <a:t>for Biodiversity 2011-20. Policy Brief of the ICCA Consortium, No. 1, co-produced with CBD Alliance,</a:t>
            </a:r>
          </a:p>
          <a:p>
            <a:r>
              <a:rPr lang="en-GB" sz="1200" kern="1200" baseline="0" dirty="0" err="1" smtClean="0">
                <a:solidFill>
                  <a:schemeClr val="tx1"/>
                </a:solidFill>
                <a:latin typeface="+mn-lt"/>
                <a:ea typeface="+mn-ea"/>
                <a:cs typeface="+mn-cs"/>
              </a:rPr>
              <a:t>Kalpavriksh</a:t>
            </a:r>
            <a:r>
              <a:rPr lang="en-GB" sz="1200" kern="1200" baseline="0" dirty="0" smtClean="0">
                <a:solidFill>
                  <a:schemeClr val="tx1"/>
                </a:solidFill>
                <a:latin typeface="+mn-lt"/>
                <a:ea typeface="+mn-ea"/>
                <a:cs typeface="+mn-cs"/>
              </a:rPr>
              <a:t> and CENESTA and in collaboration with the IUCN Global Protected Areas Programme.</a:t>
            </a:r>
            <a:endParaRPr lang="en-GB" b="0" dirty="0"/>
          </a:p>
        </p:txBody>
      </p:sp>
      <p:sp>
        <p:nvSpPr>
          <p:cNvPr id="4" name="Slide Number Placeholder 3"/>
          <p:cNvSpPr>
            <a:spLocks noGrp="1"/>
          </p:cNvSpPr>
          <p:nvPr>
            <p:ph type="sldNum" sz="quarter" idx="10"/>
          </p:nvPr>
        </p:nvSpPr>
        <p:spPr/>
        <p:txBody>
          <a:bodyPr/>
          <a:lstStyle/>
          <a:p>
            <a:fld id="{F0A8BFF4-FDFA-467F-9891-9CB8D58D46A3}" type="slidenum">
              <a:rPr lang="en-GB" smtClean="0">
                <a:solidFill>
                  <a:prstClr val="black"/>
                </a:solidFill>
              </a:rPr>
              <a:pPr/>
              <a:t>21</a:t>
            </a:fld>
            <a:endParaRPr lang="en-GB">
              <a:solidFill>
                <a:prstClr val="black"/>
              </a:solidFill>
            </a:endParaRPr>
          </a:p>
        </p:txBody>
      </p:sp>
    </p:spTree>
    <p:extLst>
      <p:ext uri="{BB962C8B-B14F-4D97-AF65-F5344CB8AC3E}">
        <p14:creationId xmlns:p14="http://schemas.microsoft.com/office/powerpoint/2010/main" val="398999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C9E962-28F0-4366-932A-9F3757BCA2E9}" type="slidenum">
              <a:rPr lang="en-GB" smtClean="0"/>
              <a:t>23</a:t>
            </a:fld>
            <a:endParaRPr lang="en-GB"/>
          </a:p>
        </p:txBody>
      </p:sp>
    </p:spTree>
    <p:extLst>
      <p:ext uri="{BB962C8B-B14F-4D97-AF65-F5344CB8AC3E}">
        <p14:creationId xmlns:p14="http://schemas.microsoft.com/office/powerpoint/2010/main" val="2544266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C9E962-28F0-4366-932A-9F3757BCA2E9}" type="slidenum">
              <a:rPr lang="en-GB" smtClean="0"/>
              <a:t>30</a:t>
            </a:fld>
            <a:endParaRPr lang="en-GB"/>
          </a:p>
        </p:txBody>
      </p:sp>
    </p:spTree>
    <p:extLst>
      <p:ext uri="{BB962C8B-B14F-4D97-AF65-F5344CB8AC3E}">
        <p14:creationId xmlns:p14="http://schemas.microsoft.com/office/powerpoint/2010/main" val="253618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C9E962-28F0-4366-932A-9F3757BCA2E9}" type="slidenum">
              <a:rPr lang="en-GB" smtClean="0"/>
              <a:t>32</a:t>
            </a:fld>
            <a:endParaRPr lang="en-GB"/>
          </a:p>
        </p:txBody>
      </p:sp>
    </p:spTree>
    <p:extLst>
      <p:ext uri="{BB962C8B-B14F-4D97-AF65-F5344CB8AC3E}">
        <p14:creationId xmlns:p14="http://schemas.microsoft.com/office/powerpoint/2010/main" val="608875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8487" y="1844824"/>
            <a:ext cx="7772400" cy="1470025"/>
          </a:xfrm>
        </p:spPr>
        <p:txBody>
          <a:bodyPr/>
          <a:lstStyle>
            <a:lvl1pPr>
              <a:defRPr/>
            </a:lvl1pPr>
          </a:lstStyle>
          <a:p>
            <a:endParaRPr lang="en-GB" dirty="0"/>
          </a:p>
        </p:txBody>
      </p:sp>
      <p:sp>
        <p:nvSpPr>
          <p:cNvPr id="7" name="Subtitle 2"/>
          <p:cNvSpPr>
            <a:spLocks noGrp="1"/>
          </p:cNvSpPr>
          <p:nvPr>
            <p:ph type="subTitle" idx="1" hasCustomPrompt="1"/>
          </p:nvPr>
        </p:nvSpPr>
        <p:spPr>
          <a:xfrm>
            <a:off x="468487" y="3312567"/>
            <a:ext cx="6400800" cy="766936"/>
          </a:xfrm>
        </p:spPr>
        <p:txBody>
          <a:bodyPr>
            <a:normAutofit/>
          </a:bodyPr>
          <a:lstStyle>
            <a:lvl1pPr marL="0" indent="0" algn="l">
              <a:buNone/>
              <a:defRPr sz="2400">
                <a:solidFill>
                  <a:srgbClr val="8199A4"/>
                </a:solidFill>
                <a:latin typeface="Constant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here</a:t>
            </a:r>
            <a:endParaRPr lang="en-GB" dirty="0"/>
          </a:p>
        </p:txBody>
      </p:sp>
      <p:sp>
        <p:nvSpPr>
          <p:cNvPr id="8" name="Text Placeholder 6"/>
          <p:cNvSpPr>
            <a:spLocks noGrp="1"/>
          </p:cNvSpPr>
          <p:nvPr>
            <p:ph type="body" sz="quarter" idx="10" hasCustomPrompt="1"/>
          </p:nvPr>
        </p:nvSpPr>
        <p:spPr>
          <a:xfrm>
            <a:off x="467544" y="4583559"/>
            <a:ext cx="7775575" cy="792163"/>
          </a:xfrm>
        </p:spPr>
        <p:txBody>
          <a:bodyPr/>
          <a:lstStyle>
            <a:lvl1pPr>
              <a:buNone/>
              <a:defRPr baseline="0">
                <a:solidFill>
                  <a:srgbClr val="999E34"/>
                </a:solidFill>
                <a:latin typeface="Constantia" pitchFamily="18" charset="0"/>
              </a:defRPr>
            </a:lvl1pPr>
          </a:lstStyle>
          <a:p>
            <a:pPr lvl="0"/>
            <a:r>
              <a:rPr lang="en-US" dirty="0" smtClean="0"/>
              <a:t>Add name, position, UNEP-WCMC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916832"/>
            <a:ext cx="4038600" cy="4209331"/>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916832"/>
            <a:ext cx="4038600" cy="4209331"/>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 Placeholder 5"/>
          <p:cNvSpPr>
            <a:spLocks noGrp="1"/>
          </p:cNvSpPr>
          <p:nvPr>
            <p:ph type="body" sz="quarter" idx="10" hasCustomPrompt="1"/>
          </p:nvPr>
        </p:nvSpPr>
        <p:spPr>
          <a:xfrm>
            <a:off x="468313" y="1557338"/>
            <a:ext cx="4031679" cy="358775"/>
          </a:xfrm>
        </p:spPr>
        <p:txBody>
          <a:bodyPr/>
          <a:lstStyle>
            <a:lvl1pPr>
              <a:buNone/>
              <a:defRPr>
                <a:solidFill>
                  <a:srgbClr val="7D872B"/>
                </a:solidFill>
              </a:defRPr>
            </a:lvl1pPr>
          </a:lstStyle>
          <a:p>
            <a:pPr lvl="0"/>
            <a:r>
              <a:rPr lang="en-US" dirty="0" smtClean="0"/>
              <a:t>Subheading</a:t>
            </a:r>
            <a:endParaRPr lang="en-GB" dirty="0"/>
          </a:p>
        </p:txBody>
      </p:sp>
      <p:sp>
        <p:nvSpPr>
          <p:cNvPr id="10" name="Text Placeholder 5"/>
          <p:cNvSpPr>
            <a:spLocks noGrp="1"/>
          </p:cNvSpPr>
          <p:nvPr>
            <p:ph type="body" sz="quarter" idx="11" hasCustomPrompt="1"/>
          </p:nvPr>
        </p:nvSpPr>
        <p:spPr>
          <a:xfrm>
            <a:off x="4644008" y="1556792"/>
            <a:ext cx="4031679" cy="358775"/>
          </a:xfrm>
        </p:spPr>
        <p:txBody>
          <a:bodyPr/>
          <a:lstStyle>
            <a:lvl1pPr>
              <a:buNone/>
              <a:defRPr>
                <a:solidFill>
                  <a:srgbClr val="7D872B"/>
                </a:solidFill>
              </a:defRPr>
            </a:lvl1pPr>
          </a:lstStyle>
          <a:p>
            <a:pPr lvl="0"/>
            <a:r>
              <a:rPr lang="en-US" dirty="0" smtClean="0"/>
              <a:t>Subheading</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normAutofit/>
          </a:bodyPr>
          <a:lstStyle>
            <a:lvl1pPr algn="l">
              <a:defRPr sz="2800" b="0"/>
            </a:lvl1pPr>
          </a:lstStyle>
          <a:p>
            <a:r>
              <a:rPr lang="en-US" dirty="0" smtClean="0"/>
              <a:t>Click to edit Master title style</a:t>
            </a:r>
            <a:endParaRPr lang="en-GB" dirty="0"/>
          </a:p>
        </p:txBody>
      </p:sp>
      <p:sp>
        <p:nvSpPr>
          <p:cNvPr id="3" name="Content Placeholder 2"/>
          <p:cNvSpPr>
            <a:spLocks noGrp="1"/>
          </p:cNvSpPr>
          <p:nvPr>
            <p:ph idx="1"/>
          </p:nvPr>
        </p:nvSpPr>
        <p:spPr>
          <a:xfrm>
            <a:off x="3575050" y="273050"/>
            <a:ext cx="5111750" cy="5853113"/>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600">
                <a:latin typeface="Constantia"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normAutofit/>
          </a:bodyPr>
          <a:lstStyle>
            <a:lvl1pPr algn="l">
              <a:defRPr sz="1600" b="0"/>
            </a:lvl1pPr>
          </a:lstStyle>
          <a:p>
            <a:r>
              <a:rPr lang="en-US" dirty="0" smtClean="0"/>
              <a:t>Click to edit Master title style</a:t>
            </a:r>
            <a:endParaRPr lang="en-GB"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600">
                <a:latin typeface="Constantia"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2"/>
          <p:cNvSpPr>
            <a:spLocks noGrp="1"/>
          </p:cNvSpPr>
          <p:nvPr>
            <p:ph sz="half" idx="10"/>
          </p:nvPr>
        </p:nvSpPr>
        <p:spPr>
          <a:xfrm>
            <a:off x="467544" y="1484784"/>
            <a:ext cx="8208912" cy="360040"/>
          </a:xfrm>
        </p:spPr>
        <p:txBody>
          <a:bodyPr/>
          <a:lstStyle>
            <a:lvl1pPr>
              <a:buNone/>
              <a:defRPr sz="1600">
                <a:solidFill>
                  <a:srgbClr val="0072A9"/>
                </a:solidFill>
                <a:latin typeface="Constantia" pitchFamily="18" charset="0"/>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endParaRPr lang="en-GB"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916832"/>
            <a:ext cx="4038600" cy="4209331"/>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1916832"/>
            <a:ext cx="4038600" cy="4209331"/>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Content Placeholder 2"/>
          <p:cNvSpPr>
            <a:spLocks noGrp="1"/>
          </p:cNvSpPr>
          <p:nvPr>
            <p:ph sz="half" idx="10" hasCustomPrompt="1"/>
          </p:nvPr>
        </p:nvSpPr>
        <p:spPr>
          <a:xfrm>
            <a:off x="467544" y="1484784"/>
            <a:ext cx="4038600" cy="360040"/>
          </a:xfrm>
        </p:spPr>
        <p:txBody>
          <a:bodyPr/>
          <a:lstStyle>
            <a:lvl1pPr>
              <a:buNone/>
              <a:defRPr sz="1600">
                <a:solidFill>
                  <a:srgbClr val="0072A9"/>
                </a:solidFill>
                <a:latin typeface="Constantia" pitchFamily="18" charset="0"/>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dirty="0" smtClean="0"/>
              <a:t>Subheading</a:t>
            </a:r>
            <a:endParaRPr lang="en-GB" dirty="0"/>
          </a:p>
        </p:txBody>
      </p:sp>
      <p:sp>
        <p:nvSpPr>
          <p:cNvPr id="10" name="Content Placeholder 2"/>
          <p:cNvSpPr>
            <a:spLocks noGrp="1"/>
          </p:cNvSpPr>
          <p:nvPr>
            <p:ph sz="half" idx="11" hasCustomPrompt="1"/>
          </p:nvPr>
        </p:nvSpPr>
        <p:spPr>
          <a:xfrm>
            <a:off x="4644008" y="1484784"/>
            <a:ext cx="4038600" cy="360040"/>
          </a:xfrm>
        </p:spPr>
        <p:txBody>
          <a:bodyPr/>
          <a:lstStyle>
            <a:lvl1pPr>
              <a:buNone/>
              <a:defRPr sz="1600">
                <a:solidFill>
                  <a:srgbClr val="0072A9"/>
                </a:solidFill>
                <a:latin typeface="Constantia" pitchFamily="18" charset="0"/>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dirty="0" smtClean="0"/>
              <a:t>Subheading</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normAutofit/>
          </a:bodyPr>
          <a:lstStyle>
            <a:lvl1pPr algn="l">
              <a:defRPr sz="2800" b="0"/>
            </a:lvl1pPr>
          </a:lstStyle>
          <a:p>
            <a:r>
              <a:rPr lang="en-US" smtClean="0"/>
              <a:t>Click to edit Master title style</a:t>
            </a:r>
            <a:endParaRPr lang="en-GB" dirty="0"/>
          </a:p>
        </p:txBody>
      </p:sp>
      <p:sp>
        <p:nvSpPr>
          <p:cNvPr id="3" name="Content Placeholder 2"/>
          <p:cNvSpPr>
            <a:spLocks noGrp="1"/>
          </p:cNvSpPr>
          <p:nvPr>
            <p:ph idx="1"/>
          </p:nvPr>
        </p:nvSpPr>
        <p:spPr>
          <a:xfrm>
            <a:off x="3575050" y="273050"/>
            <a:ext cx="5111750" cy="5853113"/>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600">
                <a:latin typeface="Constantia"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normAutofit/>
          </a:bodyPr>
          <a:lstStyle>
            <a:lvl1pPr algn="l">
              <a:defRPr sz="1600" b="0"/>
            </a:lvl1pPr>
          </a:lstStyle>
          <a:p>
            <a:r>
              <a:rPr lang="en-US" smtClean="0"/>
              <a:t>Click to edit Master title style</a:t>
            </a:r>
            <a:endParaRPr lang="en-GB"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600">
                <a:latin typeface="Constantia"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GB"/>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59673300-0442-4E77-BBEA-4B6354796A52}" type="slidenum">
              <a:rPr lang="en-GB" smtClean="0"/>
              <a:t>‹#›</a:t>
            </a:fld>
            <a:endParaRPr lang="en-GB"/>
          </a:p>
        </p:txBody>
      </p:sp>
    </p:spTree>
    <p:extLst>
      <p:ext uri="{BB962C8B-B14F-4D97-AF65-F5344CB8AC3E}">
        <p14:creationId xmlns:p14="http://schemas.microsoft.com/office/powerpoint/2010/main" val="3782306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495" y="1914326"/>
            <a:ext cx="7772400" cy="1470025"/>
          </a:xfrm>
        </p:spPr>
        <p:txBody>
          <a:bodyPr/>
          <a:lstStyle>
            <a:lvl1pPr>
              <a:defRPr/>
            </a:lvl1pPr>
          </a:lstStyle>
          <a:p>
            <a:r>
              <a:rPr lang="en-US" dirty="0" smtClean="0"/>
              <a:t>Title of presentation</a:t>
            </a:r>
            <a:endParaRPr lang="en-GB" dirty="0"/>
          </a:p>
        </p:txBody>
      </p:sp>
      <p:sp>
        <p:nvSpPr>
          <p:cNvPr id="7" name="Subtitle 2"/>
          <p:cNvSpPr>
            <a:spLocks noGrp="1"/>
          </p:cNvSpPr>
          <p:nvPr>
            <p:ph type="subTitle" idx="1" hasCustomPrompt="1"/>
          </p:nvPr>
        </p:nvSpPr>
        <p:spPr>
          <a:xfrm>
            <a:off x="540495" y="3382069"/>
            <a:ext cx="6400800" cy="766936"/>
          </a:xfrm>
        </p:spPr>
        <p:txBody>
          <a:bodyPr>
            <a:normAutofit/>
          </a:bodyPr>
          <a:lstStyle>
            <a:lvl1pPr marL="0" indent="0" algn="l">
              <a:buNone/>
              <a:defRPr sz="2400">
                <a:solidFill>
                  <a:srgbClr val="8199A4"/>
                </a:solidFill>
                <a:latin typeface="Constant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here</a:t>
            </a:r>
            <a:endParaRPr lang="en-GB" dirty="0"/>
          </a:p>
        </p:txBody>
      </p:sp>
      <p:sp>
        <p:nvSpPr>
          <p:cNvPr id="8" name="Text Placeholder 6"/>
          <p:cNvSpPr>
            <a:spLocks noGrp="1"/>
          </p:cNvSpPr>
          <p:nvPr>
            <p:ph type="body" sz="quarter" idx="10" hasCustomPrompt="1"/>
          </p:nvPr>
        </p:nvSpPr>
        <p:spPr>
          <a:xfrm>
            <a:off x="539552" y="4653061"/>
            <a:ext cx="7775575" cy="792163"/>
          </a:xfrm>
        </p:spPr>
        <p:txBody>
          <a:bodyPr/>
          <a:lstStyle>
            <a:lvl1pPr>
              <a:buNone/>
              <a:defRPr baseline="0">
                <a:solidFill>
                  <a:srgbClr val="999E34"/>
                </a:solidFill>
                <a:latin typeface="Constantia" pitchFamily="18" charset="0"/>
              </a:defRPr>
            </a:lvl1pPr>
          </a:lstStyle>
          <a:p>
            <a:pPr lvl="0"/>
            <a:r>
              <a:rPr lang="en-US" dirty="0" smtClean="0"/>
              <a:t>Add name, position, UNEP-WCMC</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5"/>
          <p:cNvSpPr>
            <a:spLocks noGrp="1"/>
          </p:cNvSpPr>
          <p:nvPr>
            <p:ph type="body" sz="quarter" idx="10" hasCustomPrompt="1"/>
          </p:nvPr>
        </p:nvSpPr>
        <p:spPr>
          <a:xfrm>
            <a:off x="468313" y="1557338"/>
            <a:ext cx="8207375" cy="358775"/>
          </a:xfrm>
        </p:spPr>
        <p:txBody>
          <a:bodyPr/>
          <a:lstStyle>
            <a:lvl1pPr>
              <a:buNone/>
              <a:defRPr>
                <a:solidFill>
                  <a:srgbClr val="7D872B"/>
                </a:solidFill>
              </a:defRPr>
            </a:lvl1pPr>
          </a:lstStyle>
          <a:p>
            <a:pPr lvl="0"/>
            <a:r>
              <a:rPr lang="en-US" dirty="0" smtClean="0"/>
              <a:t>Subheading</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The Ultimate Presentation</a:t>
            </a:r>
            <a:br>
              <a:rPr lang="en-US" dirty="0" smtClean="0"/>
            </a:br>
            <a:endParaRPr lang="en-GB" dirty="0"/>
          </a:p>
        </p:txBody>
      </p:sp>
      <p:sp>
        <p:nvSpPr>
          <p:cNvPr id="3" name="Text Placeholder 2"/>
          <p:cNvSpPr>
            <a:spLocks noGrp="1"/>
          </p:cNvSpPr>
          <p:nvPr>
            <p:ph type="body" idx="1"/>
          </p:nvPr>
        </p:nvSpPr>
        <p:spPr>
          <a:xfrm>
            <a:off x="457200" y="1916832"/>
            <a:ext cx="8229600" cy="420933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fld id="{5E8C41A6-980E-41FF-B8D8-C690684FA1DA}" type="datetime1">
              <a:rPr lang="en-US" smtClean="0"/>
              <a:t>4/22/2015</a:t>
            </a:fld>
            <a:endParaRPr lang="en-GB" dirty="0"/>
          </a:p>
        </p:txBody>
      </p:sp>
      <p:sp>
        <p:nvSpPr>
          <p:cNvPr id="8" name="Rectangle 7"/>
          <p:cNvSpPr/>
          <p:nvPr userDrawn="1"/>
        </p:nvSpPr>
        <p:spPr>
          <a:xfrm>
            <a:off x="0" y="6580584"/>
            <a:ext cx="9144000" cy="304800"/>
          </a:xfrm>
          <a:prstGeom prst="rect">
            <a:avLst/>
          </a:prstGeom>
          <a:solidFill>
            <a:srgbClr val="0055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userDrawn="1"/>
        </p:nvSpPr>
        <p:spPr>
          <a:xfrm>
            <a:off x="7884368" y="6580584"/>
            <a:ext cx="1440160" cy="261610"/>
          </a:xfrm>
          <a:prstGeom prst="rect">
            <a:avLst/>
          </a:prstGeom>
          <a:noFill/>
        </p:spPr>
        <p:txBody>
          <a:bodyPr wrap="square" rtlCol="0">
            <a:spAutoFit/>
          </a:bodyPr>
          <a:lstStyle/>
          <a:p>
            <a:r>
              <a:rPr lang="en-US" sz="1100" dirty="0" smtClean="0">
                <a:solidFill>
                  <a:schemeClr val="bg1"/>
                </a:solidFill>
                <a:latin typeface="Constantia"/>
                <a:cs typeface="Constantia"/>
              </a:rPr>
              <a:t>WDPA Overview</a:t>
            </a:r>
            <a:endParaRPr lang="en-US" sz="1100" dirty="0">
              <a:solidFill>
                <a:srgbClr val="7EC8E4"/>
              </a:solidFill>
              <a:latin typeface="Constantia"/>
              <a:cs typeface="Constantia"/>
            </a:endParaRPr>
          </a:p>
        </p:txBody>
      </p:sp>
      <p:pic>
        <p:nvPicPr>
          <p:cNvPr id="10" name="Picture 9" descr="UNEP-WCMC new short logo JPEG.jpg"/>
          <p:cNvPicPr>
            <a:picLocks noChangeAspect="1"/>
          </p:cNvPicPr>
          <p:nvPr userDrawn="1"/>
        </p:nvPicPr>
        <p:blipFill>
          <a:blip r:embed="rId9" cstate="print"/>
          <a:stretch>
            <a:fillRect/>
          </a:stretch>
        </p:blipFill>
        <p:spPr>
          <a:xfrm>
            <a:off x="539552" y="5517232"/>
            <a:ext cx="980316" cy="523251"/>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702" r:id="rId3"/>
    <p:sldLayoutId id="2147483689" r:id="rId4"/>
    <p:sldLayoutId id="2147483693" r:id="rId5"/>
    <p:sldLayoutId id="2147483694" r:id="rId6"/>
    <p:sldLayoutId id="2147483740" r:id="rId7"/>
  </p:sldLayoutIdLst>
  <p:timing>
    <p:tnLst>
      <p:par>
        <p:cTn id="1" dur="indefinite" restart="never" nodeType="tmRoot"/>
      </p:par>
    </p:tnLst>
  </p:timing>
  <p:hf sldNum="0" hdr="0"/>
  <p:txStyles>
    <p:titleStyle>
      <a:lvl1pPr algn="l" defTabSz="914400" rtl="0" eaLnBrk="1" latinLnBrk="0" hangingPunct="1">
        <a:spcBef>
          <a:spcPct val="0"/>
        </a:spcBef>
        <a:buNone/>
        <a:defRPr sz="2800" b="0" kern="1200">
          <a:solidFill>
            <a:srgbClr val="0072A9"/>
          </a:solidFill>
          <a:latin typeface="Constant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Title here</a:t>
            </a:r>
            <a:endParaRPr lang="en-GB" dirty="0"/>
          </a:p>
        </p:txBody>
      </p:sp>
      <p:sp>
        <p:nvSpPr>
          <p:cNvPr id="3" name="Text Placeholder 2"/>
          <p:cNvSpPr>
            <a:spLocks noGrp="1"/>
          </p:cNvSpPr>
          <p:nvPr>
            <p:ph type="body" idx="1"/>
          </p:nvPr>
        </p:nvSpPr>
        <p:spPr>
          <a:xfrm>
            <a:off x="457200" y="1916832"/>
            <a:ext cx="8229600" cy="420933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Rectangle 7"/>
          <p:cNvSpPr/>
          <p:nvPr userDrawn="1"/>
        </p:nvSpPr>
        <p:spPr>
          <a:xfrm>
            <a:off x="0" y="6580584"/>
            <a:ext cx="9144000" cy="304800"/>
          </a:xfrm>
          <a:prstGeom prst="rect">
            <a:avLst/>
          </a:prstGeom>
          <a:solidFill>
            <a:srgbClr val="0055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userDrawn="1"/>
        </p:nvSpPr>
        <p:spPr>
          <a:xfrm>
            <a:off x="6586264" y="6596390"/>
            <a:ext cx="2557736" cy="600164"/>
          </a:xfrm>
          <a:prstGeom prst="rect">
            <a:avLst/>
          </a:prstGeom>
          <a:noFill/>
        </p:spPr>
        <p:txBody>
          <a:bodyPr wrap="square" rtlCol="0">
            <a:spAutoFit/>
          </a:bodyPr>
          <a:lstStyle/>
          <a:p>
            <a:r>
              <a:rPr lang="en-US" sz="1100" dirty="0" smtClean="0">
                <a:solidFill>
                  <a:schemeClr val="bg1"/>
                </a:solidFill>
                <a:latin typeface="Constantia"/>
                <a:cs typeface="Constantia"/>
              </a:rPr>
              <a:t>Edit the presentation name by going to View &gt; Slide</a:t>
            </a:r>
            <a:r>
              <a:rPr lang="en-US" sz="1100" baseline="0" dirty="0" smtClean="0">
                <a:solidFill>
                  <a:schemeClr val="bg1"/>
                </a:solidFill>
                <a:latin typeface="Constantia"/>
                <a:cs typeface="Constantia"/>
              </a:rPr>
              <a:t> Master and editing the master slide </a:t>
            </a:r>
            <a:r>
              <a:rPr lang="en-US" sz="1100" dirty="0" smtClean="0">
                <a:solidFill>
                  <a:srgbClr val="7EC8E4"/>
                </a:solidFill>
                <a:latin typeface="Constantia"/>
                <a:cs typeface="Constantia"/>
              </a:rPr>
              <a:t>April 2014</a:t>
            </a:r>
            <a:endParaRPr lang="en-US" sz="1100" dirty="0">
              <a:solidFill>
                <a:srgbClr val="7EC8E4"/>
              </a:solidFill>
              <a:latin typeface="Constantia"/>
              <a:cs typeface="Constantia"/>
            </a:endParaRPr>
          </a:p>
        </p:txBody>
      </p:sp>
      <p:pic>
        <p:nvPicPr>
          <p:cNvPr id="10" name="Picture 9" descr="UNEP-WCMC new short logo JPEG.jpg"/>
          <p:cNvPicPr>
            <a:picLocks noChangeAspect="1"/>
          </p:cNvPicPr>
          <p:nvPr userDrawn="1"/>
        </p:nvPicPr>
        <p:blipFill>
          <a:blip r:embed="rId8" cstate="print"/>
          <a:stretch>
            <a:fillRect/>
          </a:stretch>
        </p:blipFill>
        <p:spPr>
          <a:xfrm>
            <a:off x="539552" y="5517232"/>
            <a:ext cx="980316" cy="523251"/>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697" r:id="rId2"/>
    <p:sldLayoutId id="2147483701" r:id="rId3"/>
    <p:sldLayoutId id="2147483698" r:id="rId4"/>
    <p:sldLayoutId id="2147483699" r:id="rId5"/>
    <p:sldLayoutId id="2147483700" r:id="rId6"/>
  </p:sldLayoutIdLst>
  <p:hf sldNum="0" hdr="0"/>
  <p:txStyles>
    <p:titleStyle>
      <a:lvl1pPr algn="l" defTabSz="914400" rtl="0" eaLnBrk="1" latinLnBrk="0" hangingPunct="1">
        <a:spcBef>
          <a:spcPct val="0"/>
        </a:spcBef>
        <a:buNone/>
        <a:defRPr sz="2800" b="0" kern="1200">
          <a:solidFill>
            <a:srgbClr val="0072A9"/>
          </a:solidFill>
          <a:latin typeface="Constant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0072A9"/>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072A9"/>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072A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hyperlink" Target="http://www.protectedplanet.ne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ww.unep.org/geo/" TargetMode="External"/><Relationship Id="rId3" Type="http://schemas.openxmlformats.org/officeDocument/2006/relationships/image" Target="../media/image18.png"/><Relationship Id="rId7" Type="http://schemas.openxmlformats.org/officeDocument/2006/relationships/hyperlink" Target="https://www.cbd.int/gbo/"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blog.protectedplanet.net/" TargetMode="External"/><Relationship Id="rId5" Type="http://schemas.openxmlformats.org/officeDocument/2006/relationships/hyperlink" Target="http://www.un.org/millenniumgoals/reports.shtml" TargetMode="External"/><Relationship Id="rId4" Type="http://schemas.openxmlformats.org/officeDocument/2006/relationships/hyperlink" Target="http://blog.protectedplanet.net/post/102481051829/2014-united-nations-list-of-protected-areas" TargetMode="External"/><Relationship Id="rId9" Type="http://schemas.openxmlformats.org/officeDocument/2006/relationships/hyperlink" Target="https://www.globalreporting.org/Pages/default.asp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mailto:protectedareas@unep-wcmc.or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The World Database on Protected Areas (WDPA)			</a:t>
            </a:r>
            <a:endParaRPr lang="en-GB" dirty="0"/>
          </a:p>
        </p:txBody>
      </p:sp>
      <p:sp>
        <p:nvSpPr>
          <p:cNvPr id="3" name="Subtitle 2"/>
          <p:cNvSpPr>
            <a:spLocks noGrp="1"/>
          </p:cNvSpPr>
          <p:nvPr>
            <p:ph type="subTitle" idx="1"/>
          </p:nvPr>
        </p:nvSpPr>
        <p:spPr/>
        <p:txBody>
          <a:bodyPr/>
          <a:lstStyle/>
          <a:p>
            <a:r>
              <a:rPr lang="en-GB" dirty="0" smtClean="0"/>
              <a:t>A Complete Overview</a:t>
            </a:r>
            <a:endParaRPr lang="en-GB" dirty="0"/>
          </a:p>
        </p:txBody>
      </p:sp>
      <p:sp>
        <p:nvSpPr>
          <p:cNvPr id="4" name="AutoShape 2" descr="Image result for IUCN logo"/>
          <p:cNvSpPr>
            <a:spLocks noChangeAspect="1" noChangeArrowheads="1"/>
          </p:cNvSpPr>
          <p:nvPr/>
        </p:nvSpPr>
        <p:spPr bwMode="auto">
          <a:xfrm>
            <a:off x="3923928" y="362230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Image result for IUCN logo"/>
          <p:cNvSpPr>
            <a:spLocks noChangeAspect="1" noChangeArrowheads="1"/>
          </p:cNvSpPr>
          <p:nvPr/>
        </p:nvSpPr>
        <p:spPr bwMode="auto">
          <a:xfrm>
            <a:off x="827584" y="92776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8" descr="Image result for IUCN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Rectangle 7"/>
          <p:cNvSpPr/>
          <p:nvPr/>
        </p:nvSpPr>
        <p:spPr>
          <a:xfrm>
            <a:off x="307975" y="160337"/>
            <a:ext cx="2607841" cy="1468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4" name="Picture 10" descr="http://upload.wikimedia.org/wikipedia/commons/thumb/f/fa/IUCN_logo.svg/2000px-IUCN_logo.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5445224"/>
            <a:ext cx="653241" cy="6228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upload.wikimedia.org/wikipedia/en/thumb/0/06/WCPA_logo.svg/1280px-WCPA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039" y="5557011"/>
            <a:ext cx="1440889" cy="4806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old.unep-wcmc.org/medialibrary/_Full/2010/12/01/4cec23b2/Proteus_Logo_narrow.jpg"/>
          <p:cNvPicPr>
            <a:picLocks noChangeAspect="1" noChangeArrowheads="1"/>
          </p:cNvPicPr>
          <p:nvPr/>
        </p:nvPicPr>
        <p:blipFill rotWithShape="1">
          <a:blip r:embed="rId4">
            <a:extLst>
              <a:ext uri="{28A0092B-C50C-407E-A947-70E740481C1C}">
                <a14:useLocalDpi xmlns:a14="http://schemas.microsoft.com/office/drawing/2010/main" val="0"/>
              </a:ext>
            </a:extLst>
          </a:blip>
          <a:srcRect l="16689" r="16557"/>
          <a:stretch/>
        </p:blipFill>
        <p:spPr bwMode="auto">
          <a:xfrm>
            <a:off x="3995936" y="5513605"/>
            <a:ext cx="1872208" cy="5076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ctr"/>
            <a:r>
              <a:rPr lang="en-GB" dirty="0" smtClean="0"/>
              <a:t> What is the WDPA?</a:t>
            </a:r>
            <a:endParaRPr lang="en-GB" dirty="0"/>
          </a:p>
        </p:txBody>
      </p:sp>
      <p:sp>
        <p:nvSpPr>
          <p:cNvPr id="3" name="Content Placeholder 2"/>
          <p:cNvSpPr>
            <a:spLocks noGrp="1"/>
          </p:cNvSpPr>
          <p:nvPr>
            <p:ph idx="1"/>
          </p:nvPr>
        </p:nvSpPr>
        <p:spPr>
          <a:xfrm>
            <a:off x="457200" y="1268760"/>
            <a:ext cx="8579296" cy="4104456"/>
          </a:xfrm>
        </p:spPr>
        <p:txBody>
          <a:bodyPr/>
          <a:lstStyle/>
          <a:p>
            <a:pPr>
              <a:spcBef>
                <a:spcPts val="600"/>
              </a:spcBef>
              <a:spcAft>
                <a:spcPts val="600"/>
              </a:spcAft>
            </a:pPr>
            <a:r>
              <a:rPr lang="en-US" dirty="0"/>
              <a:t>The World Database on Protected Areas (WDPA) is a joint project between the United Nations Environment </a:t>
            </a:r>
            <a:r>
              <a:rPr lang="en-US" dirty="0" err="1"/>
              <a:t>Programme</a:t>
            </a:r>
            <a:r>
              <a:rPr lang="en-US" dirty="0"/>
              <a:t> (UNEP) and the International Union for Conservation of Nature (IUCN). </a:t>
            </a:r>
            <a:endParaRPr lang="en-US" dirty="0" smtClean="0"/>
          </a:p>
          <a:p>
            <a:pPr>
              <a:spcBef>
                <a:spcPts val="600"/>
              </a:spcBef>
              <a:spcAft>
                <a:spcPts val="600"/>
              </a:spcAft>
            </a:pPr>
            <a:r>
              <a:rPr lang="en-US" dirty="0" smtClean="0"/>
              <a:t>It </a:t>
            </a:r>
            <a:r>
              <a:rPr lang="en-US" dirty="0"/>
              <a:t>is compiled and managed by the UNEP World Conservation Monitoring Centre (UNEP-WCMC), in collaboration with governments, non-governmental </a:t>
            </a:r>
            <a:r>
              <a:rPr lang="en-US" dirty="0" err="1"/>
              <a:t>organisations</a:t>
            </a:r>
            <a:r>
              <a:rPr lang="en-US" dirty="0"/>
              <a:t>, academia and industry. </a:t>
            </a:r>
            <a:endParaRPr lang="en-US" dirty="0" smtClean="0"/>
          </a:p>
          <a:p>
            <a:pPr>
              <a:spcBef>
                <a:spcPts val="600"/>
              </a:spcBef>
              <a:spcAft>
                <a:spcPts val="600"/>
              </a:spcAft>
            </a:pPr>
            <a:r>
              <a:rPr lang="en-US" dirty="0" smtClean="0"/>
              <a:t>The </a:t>
            </a:r>
            <a:r>
              <a:rPr lang="en-US" dirty="0"/>
              <a:t>WDPA, is the </a:t>
            </a:r>
            <a:r>
              <a:rPr lang="en-US" dirty="0" smtClean="0"/>
              <a:t>only global </a:t>
            </a:r>
            <a:r>
              <a:rPr lang="en-US" dirty="0"/>
              <a:t>database of marine and terrestrial protected areas, comprising both spatial data (i.e. boundaries and points) with associated attribute data (i.e. tabular information</a:t>
            </a:r>
            <a:r>
              <a:rPr lang="en-US" dirty="0" smtClean="0"/>
              <a:t>).</a:t>
            </a:r>
          </a:p>
          <a:p>
            <a:pPr>
              <a:spcBef>
                <a:spcPts val="600"/>
              </a:spcBef>
              <a:spcAft>
                <a:spcPts val="600"/>
              </a:spcAft>
            </a:pPr>
            <a:r>
              <a:rPr lang="en-US" dirty="0" smtClean="0"/>
              <a:t>It </a:t>
            </a:r>
            <a:r>
              <a:rPr lang="en-US" dirty="0"/>
              <a:t>is made </a:t>
            </a:r>
            <a:r>
              <a:rPr lang="en-US" dirty="0" smtClean="0"/>
              <a:t>available </a:t>
            </a:r>
            <a:r>
              <a:rPr lang="en-US" dirty="0"/>
              <a:t>online through Protected Planet (</a:t>
            </a:r>
            <a:r>
              <a:rPr lang="en-US" u="sng" dirty="0">
                <a:hlinkClick r:id="rId2"/>
              </a:rPr>
              <a:t>www.protectedplanet.net</a:t>
            </a:r>
            <a:r>
              <a:rPr lang="en-US" dirty="0"/>
              <a:t>) where the data is both viewable and downloadable</a:t>
            </a:r>
            <a:r>
              <a:rPr lang="en-US" dirty="0" smtClean="0"/>
              <a:t>. </a:t>
            </a:r>
          </a:p>
          <a:p>
            <a:pPr>
              <a:spcBef>
                <a:spcPts val="600"/>
              </a:spcBef>
              <a:spcAft>
                <a:spcPts val="600"/>
              </a:spcAft>
            </a:pPr>
            <a:r>
              <a:rPr lang="en-US" dirty="0" smtClean="0"/>
              <a:t>It is updated monthly</a:t>
            </a:r>
            <a:r>
              <a:rPr lang="en-US" dirty="0" smtClean="0"/>
              <a:t> </a:t>
            </a:r>
            <a:endParaRPr lang="en-GB" dirty="0"/>
          </a:p>
          <a:p>
            <a:endParaRPr lang="en-GB" dirty="0" smtClean="0"/>
          </a:p>
        </p:txBody>
      </p:sp>
    </p:spTree>
    <p:extLst>
      <p:ext uri="{BB962C8B-B14F-4D97-AF65-F5344CB8AC3E}">
        <p14:creationId xmlns:p14="http://schemas.microsoft.com/office/powerpoint/2010/main" val="2146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p:cNvSpPr>
            <a:spLocks noGrp="1"/>
          </p:cNvSpPr>
          <p:nvPr>
            <p:ph type="title"/>
          </p:nvPr>
        </p:nvSpPr>
        <p:spPr>
          <a:xfrm>
            <a:off x="0" y="14237"/>
            <a:ext cx="9118796" cy="791618"/>
          </a:xfrm>
        </p:spPr>
        <p:txBody>
          <a:bodyPr>
            <a:normAutofit/>
          </a:bodyPr>
          <a:lstStyle/>
          <a:p>
            <a:pPr algn="ctr"/>
            <a:r>
              <a:rPr lang="en-GB" dirty="0" smtClean="0"/>
              <a:t>The WDPA’s history</a:t>
            </a:r>
            <a:endParaRPr lang="en-GB" dirty="0"/>
          </a:p>
        </p:txBody>
      </p:sp>
      <p:grpSp>
        <p:nvGrpSpPr>
          <p:cNvPr id="3" name="Group 2"/>
          <p:cNvGrpSpPr/>
          <p:nvPr/>
        </p:nvGrpSpPr>
        <p:grpSpPr>
          <a:xfrm>
            <a:off x="1043608" y="1052736"/>
            <a:ext cx="7410073" cy="4316055"/>
            <a:chOff x="1043608" y="1052736"/>
            <a:chExt cx="7410073" cy="4316055"/>
          </a:xfrm>
        </p:grpSpPr>
        <p:pic>
          <p:nvPicPr>
            <p:cNvPr id="6" name="Picture 5" descr="Figure 1.1.png"/>
            <p:cNvPicPr/>
            <p:nvPr/>
          </p:nvPicPr>
          <p:blipFill>
            <a:blip r:embed="rId2" cstate="print"/>
            <a:stretch>
              <a:fillRect/>
            </a:stretch>
          </p:blipFill>
          <p:spPr>
            <a:xfrm>
              <a:off x="1043608" y="1052736"/>
              <a:ext cx="7410073" cy="4316055"/>
            </a:xfrm>
            <a:prstGeom prst="rect">
              <a:avLst/>
            </a:prstGeom>
          </p:spPr>
        </p:pic>
        <p:sp>
          <p:nvSpPr>
            <p:cNvPr id="2" name="Rectangle 1"/>
            <p:cNvSpPr/>
            <p:nvPr/>
          </p:nvSpPr>
          <p:spPr>
            <a:xfrm>
              <a:off x="6300192" y="1340768"/>
              <a:ext cx="1800200" cy="7200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949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787" y="0"/>
            <a:ext cx="9145787" cy="856457"/>
          </a:xfrm>
        </p:spPr>
        <p:txBody>
          <a:bodyPr>
            <a:normAutofit/>
          </a:bodyPr>
          <a:lstStyle/>
          <a:p>
            <a:pPr algn="ctr"/>
            <a:r>
              <a:rPr lang="en-GB" dirty="0" smtClean="0"/>
              <a:t>WDPA Data Structure</a:t>
            </a:r>
            <a:endParaRPr lang="en-GB" dirty="0"/>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t="9586" b="12964"/>
          <a:stretch/>
        </p:blipFill>
        <p:spPr>
          <a:xfrm>
            <a:off x="1006710" y="1395028"/>
            <a:ext cx="7128792" cy="1944216"/>
          </a:xfrm>
          <a:prstGeom prst="rect">
            <a:avLst/>
          </a:prstGeom>
        </p:spPr>
      </p:pic>
      <p:sp>
        <p:nvSpPr>
          <p:cNvPr id="2" name="Rectangle 1"/>
          <p:cNvSpPr/>
          <p:nvPr/>
        </p:nvSpPr>
        <p:spPr>
          <a:xfrm>
            <a:off x="1403648" y="4005064"/>
            <a:ext cx="6912768" cy="1200329"/>
          </a:xfrm>
          <a:prstGeom prst="rect">
            <a:avLst/>
          </a:prstGeom>
        </p:spPr>
        <p:txBody>
          <a:bodyPr wrap="square">
            <a:spAutoFit/>
          </a:bodyPr>
          <a:lstStyle/>
          <a:p>
            <a:r>
              <a:rPr lang="en-US" dirty="0">
                <a:solidFill>
                  <a:srgbClr val="8199A4"/>
                </a:solidFill>
                <a:latin typeface="Constantia" panose="02030602050306030303" pitchFamily="18" charset="0"/>
                <a:ea typeface="Times New Roman" panose="02020603050405020304" pitchFamily="18" charset="0"/>
                <a:cs typeface="Times New Roman" panose="02020603050405020304" pitchFamily="18" charset="0"/>
              </a:rPr>
              <a:t>The WDPA is based on the Geographic Coordinate System: World Geodetic Survey (WGS) 1984. Each protected area in the WDPA is either represented as a polygon boundary, or if unavailable, a point location. </a:t>
            </a:r>
            <a:endParaRPr lang="en-GB" dirty="0">
              <a:solidFill>
                <a:srgbClr val="8199A4"/>
              </a:solidFill>
            </a:endParaRPr>
          </a:p>
        </p:txBody>
      </p:sp>
      <p:sp>
        <p:nvSpPr>
          <p:cNvPr id="3" name="Rectangle 2"/>
          <p:cNvSpPr/>
          <p:nvPr/>
        </p:nvSpPr>
        <p:spPr>
          <a:xfrm>
            <a:off x="3014173" y="702568"/>
            <a:ext cx="3113866" cy="307777"/>
          </a:xfrm>
          <a:prstGeom prst="rect">
            <a:avLst/>
          </a:prstGeom>
        </p:spPr>
        <p:txBody>
          <a:bodyPr wrap="none">
            <a:spAutoFit/>
          </a:bodyPr>
          <a:lstStyle/>
          <a:p>
            <a:pPr algn="ctr"/>
            <a:r>
              <a:rPr lang="en-GB" sz="1400" dirty="0">
                <a:solidFill>
                  <a:schemeClr val="tx2"/>
                </a:solidFill>
              </a:rPr>
              <a:t>(See section 1.4 of the WDPA Manual)</a:t>
            </a:r>
          </a:p>
        </p:txBody>
      </p:sp>
    </p:spTree>
    <p:extLst>
      <p:ext uri="{BB962C8B-B14F-4D97-AF65-F5344CB8AC3E}">
        <p14:creationId xmlns:p14="http://schemas.microsoft.com/office/powerpoint/2010/main" val="3065749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787" y="0"/>
            <a:ext cx="9145787" cy="856457"/>
          </a:xfrm>
        </p:spPr>
        <p:txBody>
          <a:bodyPr>
            <a:normAutofit/>
          </a:bodyPr>
          <a:lstStyle/>
          <a:p>
            <a:pPr algn="ctr"/>
            <a:r>
              <a:rPr lang="en-GB" dirty="0" smtClean="0"/>
              <a:t>Attribute Information</a:t>
            </a:r>
            <a:endParaRPr lang="en-GB" dirty="0"/>
          </a:p>
        </p:txBody>
      </p:sp>
      <p:sp>
        <p:nvSpPr>
          <p:cNvPr id="15" name="Rounded Rectangle 14"/>
          <p:cNvSpPr/>
          <p:nvPr/>
        </p:nvSpPr>
        <p:spPr>
          <a:xfrm>
            <a:off x="3003791" y="1884453"/>
            <a:ext cx="2100887" cy="299333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p:cNvGrpSpPr/>
          <p:nvPr/>
        </p:nvGrpSpPr>
        <p:grpSpPr>
          <a:xfrm>
            <a:off x="297267" y="969159"/>
            <a:ext cx="8846733" cy="4454973"/>
            <a:chOff x="1160996" y="479483"/>
            <a:chExt cx="6454054" cy="4147806"/>
          </a:xfrm>
        </p:grpSpPr>
        <p:sp>
          <p:nvSpPr>
            <p:cNvPr id="9" name="Flowchart: Alternate Process 8"/>
            <p:cNvSpPr>
              <a:spLocks noChangeArrowheads="1"/>
            </p:cNvSpPr>
            <p:nvPr/>
          </p:nvSpPr>
          <p:spPr bwMode="auto">
            <a:xfrm>
              <a:off x="1232069" y="758719"/>
              <a:ext cx="4088599" cy="3733141"/>
            </a:xfrm>
            <a:prstGeom prst="flowChartAlternateProcess">
              <a:avLst/>
            </a:prstGeom>
            <a:solidFill>
              <a:schemeClr val="accent3">
                <a:lumMod val="20000"/>
                <a:lumOff val="80000"/>
              </a:schemeClr>
            </a:solidFill>
            <a:ln w="28575">
              <a:solidFill>
                <a:srgbClr val="295678"/>
              </a:solidFill>
              <a:miter lim="800000"/>
              <a:headEnd/>
              <a:tailEnd/>
            </a:ln>
            <a:extLst/>
          </p:spPr>
          <p:txBody>
            <a:bodyPr rot="0" vert="horz" wrap="square" lIns="91440" tIns="45720" rIns="91440" bIns="45720" anchor="t" anchorCtr="0" upright="1">
              <a:noAutofit/>
            </a:bodyPr>
            <a:lstStyle/>
            <a:p>
              <a:endParaRPr lang="en-GB">
                <a:solidFill>
                  <a:srgbClr val="323232"/>
                </a:solidFill>
              </a:endParaRPr>
            </a:p>
          </p:txBody>
        </p:sp>
        <p:sp>
          <p:nvSpPr>
            <p:cNvPr id="6" name="Flowchart: Alternate Process 5"/>
            <p:cNvSpPr>
              <a:spLocks noChangeArrowheads="1"/>
            </p:cNvSpPr>
            <p:nvPr/>
          </p:nvSpPr>
          <p:spPr bwMode="auto">
            <a:xfrm>
              <a:off x="1160996" y="479483"/>
              <a:ext cx="6330562" cy="4147806"/>
            </a:xfrm>
            <a:prstGeom prst="flowChartAlternateProcess">
              <a:avLst/>
            </a:prstGeom>
            <a:noFill/>
            <a:ln w="76200" cap="sq">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t" anchorCtr="0" upright="1">
              <a:noAutofit/>
            </a:bodyPr>
            <a:lstStyle/>
            <a:p>
              <a:endParaRPr lang="en-GB">
                <a:solidFill>
                  <a:prstClr val="white"/>
                </a:solidFill>
              </a:endParaRPr>
            </a:p>
          </p:txBody>
        </p:sp>
        <p:sp>
          <p:nvSpPr>
            <p:cNvPr id="7" name="Text Box 19"/>
            <p:cNvSpPr txBox="1">
              <a:spLocks noChangeArrowheads="1"/>
            </p:cNvSpPr>
            <p:nvPr/>
          </p:nvSpPr>
          <p:spPr bwMode="auto">
            <a:xfrm>
              <a:off x="2287927" y="490514"/>
              <a:ext cx="2038350" cy="257175"/>
            </a:xfrm>
            <a:prstGeom prst="rect">
              <a:avLst/>
            </a:prstGeom>
            <a:noFill/>
            <a:ln>
              <a:noFill/>
            </a:ln>
            <a:extLst/>
          </p:spPr>
          <p:txBody>
            <a:bodyPr rot="0" vert="horz" wrap="square" lIns="91440" tIns="45720" rIns="91440" bIns="45720" anchor="t" anchorCtr="0" upright="1">
              <a:noAutofit/>
            </a:bodyPr>
            <a:lstStyle/>
            <a:p>
              <a:pPr algn="ctr">
                <a:lnSpc>
                  <a:spcPct val="115000"/>
                </a:lnSpc>
                <a:spcAft>
                  <a:spcPts val="1000"/>
                </a:spcAft>
              </a:pPr>
              <a:r>
                <a:rPr lang="en-US" sz="1400" b="1" dirty="0" smtClean="0">
                  <a:solidFill>
                    <a:srgbClr val="005587"/>
                  </a:solidFill>
                  <a:ea typeface="Times New Roman" panose="02020603050405020304" pitchFamily="18" charset="0"/>
                  <a:cs typeface="Times New Roman" panose="02020603050405020304" pitchFamily="18" charset="0"/>
                </a:rPr>
                <a:t>Minimum </a:t>
              </a:r>
              <a:r>
                <a:rPr lang="en-US" sz="1400" b="1" dirty="0">
                  <a:solidFill>
                    <a:srgbClr val="005587"/>
                  </a:solidFill>
                  <a:ea typeface="Times New Roman" panose="02020603050405020304" pitchFamily="18" charset="0"/>
                  <a:cs typeface="Times New Roman" panose="02020603050405020304" pitchFamily="18" charset="0"/>
                </a:rPr>
                <a:t>attributes</a:t>
              </a:r>
              <a:endParaRPr lang="en-GB" sz="1400" dirty="0">
                <a:solidFill>
                  <a:srgbClr val="005587"/>
                </a:solidFill>
                <a:ea typeface="Times New Roman" panose="02020603050405020304" pitchFamily="18" charset="0"/>
                <a:cs typeface="Times New Roman" panose="02020603050405020304" pitchFamily="18" charset="0"/>
              </a:endParaRPr>
            </a:p>
          </p:txBody>
        </p:sp>
        <p:sp>
          <p:nvSpPr>
            <p:cNvPr id="8" name="Text Box 20"/>
            <p:cNvSpPr txBox="1">
              <a:spLocks noChangeArrowheads="1"/>
            </p:cNvSpPr>
            <p:nvPr/>
          </p:nvSpPr>
          <p:spPr bwMode="auto">
            <a:xfrm>
              <a:off x="5695446" y="491835"/>
              <a:ext cx="1919604" cy="623547"/>
            </a:xfrm>
            <a:prstGeom prst="rect">
              <a:avLst/>
            </a:prstGeom>
            <a:noFill/>
            <a:ln>
              <a:noFill/>
            </a:ln>
            <a:extLst/>
          </p:spPr>
          <p:txBody>
            <a:bodyPr rot="0" vert="horz" wrap="square" lIns="91440" tIns="45720" rIns="91440" bIns="45720" anchor="t" anchorCtr="0" upright="1">
              <a:noAutofit/>
            </a:bodyPr>
            <a:lstStyle/>
            <a:p>
              <a:pPr>
                <a:lnSpc>
                  <a:spcPct val="115000"/>
                </a:lnSpc>
                <a:spcAft>
                  <a:spcPts val="1000"/>
                </a:spcAft>
              </a:pPr>
              <a:r>
                <a:rPr lang="en-US" sz="1400" b="1" dirty="0">
                  <a:solidFill>
                    <a:srgbClr val="005587"/>
                  </a:solidFill>
                  <a:ea typeface="Times New Roman" panose="02020603050405020304" pitchFamily="18" charset="0"/>
                  <a:cs typeface="Times New Roman" panose="02020603050405020304" pitchFamily="18" charset="0"/>
                </a:rPr>
                <a:t>Complete</a:t>
              </a:r>
              <a:r>
                <a:rPr lang="en-US" sz="1100" b="1" dirty="0">
                  <a:solidFill>
                    <a:srgbClr val="005587"/>
                  </a:solidFill>
                  <a:ea typeface="Times New Roman" panose="02020603050405020304" pitchFamily="18" charset="0"/>
                  <a:cs typeface="Times New Roman" panose="02020603050405020304" pitchFamily="18" charset="0"/>
                </a:rPr>
                <a:t> </a:t>
              </a:r>
              <a:r>
                <a:rPr lang="en-US" sz="1400" b="1" dirty="0">
                  <a:solidFill>
                    <a:srgbClr val="005587"/>
                  </a:solidFill>
                  <a:ea typeface="Times New Roman" panose="02020603050405020304" pitchFamily="18" charset="0"/>
                  <a:cs typeface="Times New Roman" panose="02020603050405020304" pitchFamily="18" charset="0"/>
                </a:rPr>
                <a:t>attributes</a:t>
              </a:r>
              <a:endParaRPr lang="en-GB" sz="1400" dirty="0">
                <a:solidFill>
                  <a:srgbClr val="005587"/>
                </a:solidFill>
                <a:ea typeface="Times New Roman" panose="02020603050405020304" pitchFamily="18" charset="0"/>
                <a:cs typeface="Times New Roman" panose="02020603050405020304" pitchFamily="18" charset="0"/>
              </a:endParaRPr>
            </a:p>
          </p:txBody>
        </p:sp>
        <p:sp>
          <p:nvSpPr>
            <p:cNvPr id="10" name="Flowchart: Alternate Process 9"/>
            <p:cNvSpPr>
              <a:spLocks noChangeArrowheads="1"/>
            </p:cNvSpPr>
            <p:nvPr/>
          </p:nvSpPr>
          <p:spPr bwMode="auto">
            <a:xfrm>
              <a:off x="5584052" y="827668"/>
              <a:ext cx="1638300" cy="3664194"/>
            </a:xfrm>
            <a:prstGeom prst="flowChartAlternateProcess">
              <a:avLst/>
            </a:prstGeom>
            <a:solidFill>
              <a:schemeClr val="accent3">
                <a:lumMod val="20000"/>
                <a:lumOff val="80000"/>
              </a:schemeClr>
            </a:solidFill>
            <a:ln w="28575">
              <a:solidFill>
                <a:srgbClr val="295678"/>
              </a:solidFill>
              <a:miter lim="800000"/>
              <a:headEnd/>
              <a:tailEnd/>
            </a:ln>
            <a:extLst/>
          </p:spPr>
          <p:txBody>
            <a:bodyPr rot="0" vert="horz" wrap="square" lIns="91440" tIns="45720" rIns="91440" bIns="45720" anchor="t" anchorCtr="0" upright="1">
              <a:noAutofit/>
            </a:bodyPr>
            <a:lstStyle/>
            <a:p>
              <a:endParaRPr lang="en-GB">
                <a:solidFill>
                  <a:srgbClr val="323232"/>
                </a:solidFill>
              </a:endParaRPr>
            </a:p>
          </p:txBody>
        </p:sp>
        <p:sp>
          <p:nvSpPr>
            <p:cNvPr id="13" name="Text Box 21"/>
            <p:cNvSpPr txBox="1">
              <a:spLocks noChangeArrowheads="1"/>
            </p:cNvSpPr>
            <p:nvPr/>
          </p:nvSpPr>
          <p:spPr bwMode="auto">
            <a:xfrm>
              <a:off x="1535946" y="964322"/>
              <a:ext cx="1762125" cy="3443406"/>
            </a:xfrm>
            <a:prstGeom prst="rect">
              <a:avLst/>
            </a:prstGeom>
            <a:solidFill>
              <a:schemeClr val="accent3">
                <a:lumMod val="20000"/>
                <a:lumOff val="80000"/>
              </a:schemeClr>
            </a:solidFill>
            <a:ln>
              <a:noFill/>
            </a:ln>
            <a:extLst/>
          </p:spPr>
          <p:txBody>
            <a:bodyPr rot="0" vert="horz" wrap="square" lIns="91440" tIns="45720" rIns="91440" bIns="45720" anchor="t" anchorCtr="0" upright="1">
              <a:noAutofit/>
            </a:bodyPr>
            <a:lstStyle/>
            <a:p>
              <a:pPr>
                <a:lnSpc>
                  <a:spcPct val="115000"/>
                </a:lnSpc>
                <a:spcAft>
                  <a:spcPts val="1000"/>
                </a:spcAft>
              </a:pPr>
              <a:r>
                <a:rPr lang="en-US" sz="1100" dirty="0" smtClean="0">
                  <a:solidFill>
                    <a:srgbClr val="0072A9"/>
                  </a:solidFill>
                  <a:ea typeface="Times New Roman" panose="02020603050405020304" pitchFamily="18" charset="0"/>
                  <a:cs typeface="Times New Roman" panose="02020603050405020304" pitchFamily="18" charset="0"/>
                </a:rPr>
                <a:t>Name</a:t>
              </a:r>
            </a:p>
            <a:p>
              <a:pPr>
                <a:lnSpc>
                  <a:spcPct val="115000"/>
                </a:lnSpc>
                <a:spcAft>
                  <a:spcPts val="1000"/>
                </a:spcAft>
              </a:pPr>
              <a:r>
                <a:rPr lang="en-US" sz="1100" dirty="0" smtClean="0">
                  <a:solidFill>
                    <a:srgbClr val="0072A9"/>
                  </a:solidFill>
                  <a:ea typeface="Times New Roman" panose="02020603050405020304" pitchFamily="18" charset="0"/>
                  <a:cs typeface="Times New Roman" panose="02020603050405020304" pitchFamily="18" charset="0"/>
                </a:rPr>
                <a:t>Original Name</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Parent ISO3</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ISO3</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Designation </a:t>
              </a:r>
              <a:endParaRPr lang="en-US" sz="1100" dirty="0" smtClean="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smtClean="0">
                  <a:solidFill>
                    <a:srgbClr val="0072A9"/>
                  </a:solidFill>
                  <a:ea typeface="Times New Roman" panose="02020603050405020304" pitchFamily="18" charset="0"/>
                  <a:cs typeface="Times New Roman" panose="02020603050405020304" pitchFamily="18" charset="0"/>
                </a:rPr>
                <a:t>Designation </a:t>
              </a:r>
              <a:r>
                <a:rPr lang="en-US" sz="1100" dirty="0">
                  <a:solidFill>
                    <a:srgbClr val="0072A9"/>
                  </a:solidFill>
                  <a:ea typeface="Times New Roman" panose="02020603050405020304" pitchFamily="18" charset="0"/>
                  <a:cs typeface="Times New Roman" panose="02020603050405020304" pitchFamily="18" charset="0"/>
                </a:rPr>
                <a:t>Type</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Marine</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Reported Marine Area</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Reported Area</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Status</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Status Year</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chemeClr val="tx2"/>
                  </a:solidFill>
                  <a:ea typeface="Times New Roman" panose="02020603050405020304" pitchFamily="18" charset="0"/>
                  <a:cs typeface="Times New Roman" panose="02020603050405020304" pitchFamily="18" charset="0"/>
                </a:rPr>
                <a:t>Protected Area definition</a:t>
              </a:r>
              <a:endParaRPr lang="en-GB" sz="1100" dirty="0">
                <a:solidFill>
                  <a:schemeClr val="tx2"/>
                </a:solidFill>
                <a:ea typeface="Times New Roman" panose="02020603050405020304" pitchFamily="18" charset="0"/>
                <a:cs typeface="Times New Roman" panose="02020603050405020304" pitchFamily="18" charset="0"/>
              </a:endParaRPr>
            </a:p>
          </p:txBody>
        </p:sp>
        <p:sp>
          <p:nvSpPr>
            <p:cNvPr id="11" name="Text Box 18"/>
            <p:cNvSpPr txBox="1">
              <a:spLocks noChangeArrowheads="1"/>
            </p:cNvSpPr>
            <p:nvPr/>
          </p:nvSpPr>
          <p:spPr bwMode="auto">
            <a:xfrm>
              <a:off x="3213379" y="974804"/>
              <a:ext cx="1277676" cy="257175"/>
            </a:xfrm>
            <a:prstGeom prst="rect">
              <a:avLst/>
            </a:prstGeom>
            <a:noFill/>
            <a:ln>
              <a:noFill/>
            </a:ln>
            <a:extLst/>
          </p:spPr>
          <p:txBody>
            <a:bodyPr rot="0" vert="horz" wrap="square" lIns="91440" tIns="45720" rIns="91440" bIns="45720" anchor="t" anchorCtr="0" upright="1">
              <a:noAutofit/>
            </a:bodyPr>
            <a:lstStyle/>
            <a:p>
              <a:pPr>
                <a:lnSpc>
                  <a:spcPct val="115000"/>
                </a:lnSpc>
                <a:spcAft>
                  <a:spcPts val="1000"/>
                </a:spcAft>
              </a:pPr>
              <a:r>
                <a:rPr lang="en-US" sz="1000" b="1" dirty="0">
                  <a:solidFill>
                    <a:srgbClr val="005587"/>
                  </a:solidFill>
                  <a:ea typeface="Times New Roman" panose="02020603050405020304" pitchFamily="18" charset="0"/>
                  <a:cs typeface="Times New Roman" panose="02020603050405020304" pitchFamily="18" charset="0"/>
                </a:rPr>
                <a:t>Assigned by UNEP-WCMC</a:t>
              </a:r>
              <a:endParaRPr lang="en-GB" sz="1100" dirty="0">
                <a:solidFill>
                  <a:srgbClr val="005587"/>
                </a:solidFill>
                <a:ea typeface="Times New Roman" panose="02020603050405020304" pitchFamily="18" charset="0"/>
                <a:cs typeface="Times New Roman" panose="02020603050405020304" pitchFamily="18" charset="0"/>
              </a:endParaRPr>
            </a:p>
          </p:txBody>
        </p:sp>
        <p:sp>
          <p:nvSpPr>
            <p:cNvPr id="14" name="Text Box 22"/>
            <p:cNvSpPr txBox="1">
              <a:spLocks noChangeArrowheads="1"/>
            </p:cNvSpPr>
            <p:nvPr/>
          </p:nvSpPr>
          <p:spPr bwMode="auto">
            <a:xfrm>
              <a:off x="5860581" y="948405"/>
              <a:ext cx="1562100" cy="3348774"/>
            </a:xfrm>
            <a:prstGeom prst="rect">
              <a:avLst/>
            </a:prstGeom>
            <a:noFill/>
            <a:ln>
              <a:noFill/>
            </a:ln>
            <a:extLst/>
          </p:spPr>
          <p:txBody>
            <a:bodyPr rot="0" vert="horz" wrap="square" lIns="91440" tIns="45720" rIns="91440" bIns="45720" anchor="t" anchorCtr="0" upright="1">
              <a:noAutofit/>
            </a:bodyPr>
            <a:lstStyle/>
            <a:p>
              <a:pPr>
                <a:lnSpc>
                  <a:spcPct val="115000"/>
                </a:lnSpc>
                <a:spcAft>
                  <a:spcPts val="1000"/>
                </a:spcAft>
              </a:pPr>
              <a:r>
                <a:rPr lang="en-US" sz="1100" dirty="0" smtClean="0">
                  <a:solidFill>
                    <a:srgbClr val="0072A9"/>
                  </a:solidFill>
                  <a:ea typeface="Times New Roman" panose="02020603050405020304" pitchFamily="18" charset="0"/>
                  <a:cs typeface="Times New Roman" panose="02020603050405020304" pitchFamily="18" charset="0"/>
                </a:rPr>
                <a:t>Designation (English)</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200" dirty="0">
                  <a:solidFill>
                    <a:srgbClr val="0072A9"/>
                  </a:solidFill>
                </a:rPr>
                <a:t>Sub-National Location</a:t>
              </a:r>
              <a:endParaRPr lang="en-GB" sz="1200" dirty="0">
                <a:solidFill>
                  <a:srgbClr val="0072A9"/>
                </a:solidFill>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IUCN Category</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Governance Type</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No take</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No take area</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Management Plan</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Management Authority</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chemeClr val="tx2"/>
                  </a:solidFill>
                  <a:ea typeface="Times New Roman" panose="02020603050405020304" pitchFamily="18" charset="0"/>
                  <a:cs typeface="Times New Roman" panose="02020603050405020304" pitchFamily="18" charset="0"/>
                </a:rPr>
                <a:t>Ownership Type</a:t>
              </a:r>
              <a:endParaRPr lang="en-GB" sz="1100" dirty="0">
                <a:solidFill>
                  <a:schemeClr val="tx2"/>
                </a:solidFill>
                <a:ea typeface="Times New Roman" panose="02020603050405020304" pitchFamily="18" charset="0"/>
                <a:cs typeface="Times New Roman" panose="02020603050405020304" pitchFamily="18" charset="0"/>
              </a:endParaRPr>
            </a:p>
          </p:txBody>
        </p:sp>
        <p:sp>
          <p:nvSpPr>
            <p:cNvPr id="12" name="Text Box 23"/>
            <p:cNvSpPr txBox="1">
              <a:spLocks noChangeArrowheads="1"/>
            </p:cNvSpPr>
            <p:nvPr/>
          </p:nvSpPr>
          <p:spPr bwMode="auto">
            <a:xfrm>
              <a:off x="3221423" y="1291761"/>
              <a:ext cx="1649095" cy="2736006"/>
            </a:xfrm>
            <a:prstGeom prst="rect">
              <a:avLst/>
            </a:prstGeom>
            <a:noFill/>
            <a:ln>
              <a:noFill/>
            </a:ln>
            <a:extLst/>
          </p:spPr>
          <p:txBody>
            <a:bodyPr rot="0" vert="horz" wrap="square" lIns="91440" tIns="45720" rIns="91440" bIns="45720" anchor="t" anchorCtr="0" upright="1">
              <a:noAutofit/>
            </a:bodyPr>
            <a:lstStyle/>
            <a:p>
              <a:pPr>
                <a:lnSpc>
                  <a:spcPct val="115000"/>
                </a:lnSpc>
                <a:spcAft>
                  <a:spcPts val="1000"/>
                </a:spcAft>
              </a:pPr>
              <a:r>
                <a:rPr lang="es-ES_tradnl" sz="1100" dirty="0">
                  <a:solidFill>
                    <a:srgbClr val="0072A9"/>
                  </a:solidFill>
                  <a:ea typeface="Times New Roman" panose="02020603050405020304" pitchFamily="18" charset="0"/>
                  <a:cs typeface="Times New Roman" panose="02020603050405020304" pitchFamily="18" charset="0"/>
                </a:rPr>
                <a:t>WDPA ID</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s-ES_tradnl" sz="1100" dirty="0">
                  <a:solidFill>
                    <a:srgbClr val="0072A9"/>
                  </a:solidFill>
                  <a:ea typeface="Times New Roman" panose="02020603050405020304" pitchFamily="18" charset="0"/>
                  <a:cs typeface="Times New Roman" panose="02020603050405020304" pitchFamily="18" charset="0"/>
                </a:rPr>
                <a:t>WDPA PID</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s-ES_tradnl" sz="1100" dirty="0">
                  <a:solidFill>
                    <a:srgbClr val="0072A9"/>
                  </a:solidFill>
                  <a:ea typeface="Times New Roman" panose="02020603050405020304" pitchFamily="18" charset="0"/>
                  <a:cs typeface="Times New Roman" panose="02020603050405020304" pitchFamily="18" charset="0"/>
                </a:rPr>
                <a:t>METADATA ID</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GIS area</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GIS marine area</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0072A9"/>
                  </a:solidFill>
                  <a:ea typeface="Times New Roman" panose="02020603050405020304" pitchFamily="18" charset="0"/>
                  <a:cs typeface="Times New Roman" panose="02020603050405020304" pitchFamily="18" charset="0"/>
                </a:rPr>
                <a:t>International Criteria</a:t>
              </a:r>
              <a:endParaRPr lang="en-GB" sz="1100" dirty="0">
                <a:solidFill>
                  <a:srgbClr val="0072A9"/>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chemeClr val="tx2"/>
                  </a:solidFill>
                  <a:ea typeface="Times New Roman" panose="02020603050405020304" pitchFamily="18" charset="0"/>
                  <a:cs typeface="Times New Roman" panose="02020603050405020304" pitchFamily="18" charset="0"/>
                </a:rPr>
                <a:t>Verification</a:t>
              </a:r>
              <a:endParaRPr lang="en-GB" sz="1100" dirty="0">
                <a:solidFill>
                  <a:schemeClr val="tx2"/>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chemeClr val="tx2"/>
                  </a:solidFill>
                  <a:ea typeface="Times New Roman" panose="02020603050405020304" pitchFamily="18" charset="0"/>
                  <a:cs typeface="Times New Roman" panose="02020603050405020304" pitchFamily="18" charset="0"/>
                </a:rPr>
                <a:t>Restrictions (not publicly available).</a:t>
              </a:r>
              <a:endParaRPr lang="en-GB" sz="1100" dirty="0">
                <a:solidFill>
                  <a:schemeClr val="tx2"/>
                </a:solidFill>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solidFill>
                    <a:srgbClr val="323232"/>
                  </a:solidFill>
                  <a:ea typeface="Times New Roman" panose="02020603050405020304" pitchFamily="18" charset="0"/>
                  <a:cs typeface="Times New Roman" panose="02020603050405020304" pitchFamily="18" charset="0"/>
                </a:rPr>
                <a:t> </a:t>
              </a:r>
              <a:endParaRPr lang="en-GB" sz="1100" dirty="0">
                <a:solidFill>
                  <a:srgbClr val="323232"/>
                </a:solidFill>
                <a:ea typeface="Times New Roman" panose="02020603050405020304" pitchFamily="18" charset="0"/>
                <a:cs typeface="Times New Roman" panose="02020603050405020304" pitchFamily="18" charset="0"/>
              </a:endParaRPr>
            </a:p>
          </p:txBody>
        </p:sp>
      </p:grpSp>
      <p:sp>
        <p:nvSpPr>
          <p:cNvPr id="16" name="Rounded Rectangle 15"/>
          <p:cNvSpPr/>
          <p:nvPr/>
        </p:nvSpPr>
        <p:spPr>
          <a:xfrm>
            <a:off x="2811976" y="1747914"/>
            <a:ext cx="2348431" cy="2917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1619672" y="5652644"/>
            <a:ext cx="7205526" cy="646331"/>
          </a:xfrm>
          <a:prstGeom prst="rect">
            <a:avLst/>
          </a:prstGeom>
          <a:solidFill>
            <a:schemeClr val="bg1"/>
          </a:solidFill>
        </p:spPr>
        <p:txBody>
          <a:bodyPr wrap="square" rtlCol="0">
            <a:spAutoFit/>
          </a:bodyPr>
          <a:lstStyle/>
          <a:p>
            <a:r>
              <a:rPr lang="en-GB" dirty="0" smtClean="0">
                <a:solidFill>
                  <a:srgbClr val="8199A4"/>
                </a:solidFill>
              </a:rPr>
              <a:t>There are a minimum set of attributes which are deemed crucial for the validity of the WDPA, including ownership and traceability. </a:t>
            </a:r>
            <a:endParaRPr lang="en-GB" dirty="0">
              <a:solidFill>
                <a:srgbClr val="8199A4"/>
              </a:solidFill>
            </a:endParaRPr>
          </a:p>
        </p:txBody>
      </p:sp>
    </p:spTree>
    <p:extLst>
      <p:ext uri="{BB962C8B-B14F-4D97-AF65-F5344CB8AC3E}">
        <p14:creationId xmlns:p14="http://schemas.microsoft.com/office/powerpoint/2010/main" val="1845004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4727"/>
            <a:ext cx="9144000" cy="913447"/>
          </a:xfrm>
        </p:spPr>
        <p:txBody>
          <a:bodyPr>
            <a:normAutofit/>
          </a:bodyPr>
          <a:lstStyle/>
          <a:p>
            <a:pPr algn="ctr"/>
            <a:r>
              <a:rPr lang="en-US" dirty="0" smtClean="0">
                <a:solidFill>
                  <a:schemeClr val="tx2"/>
                </a:solidFill>
              </a:rPr>
              <a:t>Key</a:t>
            </a:r>
            <a:r>
              <a:rPr lang="en-US" dirty="0" smtClean="0"/>
              <a:t> attributes: Designation type</a:t>
            </a:r>
            <a:endParaRPr lang="en-GB" dirty="0"/>
          </a:p>
        </p:txBody>
      </p:sp>
      <p:graphicFrame>
        <p:nvGraphicFramePr>
          <p:cNvPr id="5" name="Diagram 4"/>
          <p:cNvGraphicFramePr/>
          <p:nvPr>
            <p:extLst>
              <p:ext uri="{D42A27DB-BD31-4B8C-83A1-F6EECF244321}">
                <p14:modId xmlns:p14="http://schemas.microsoft.com/office/powerpoint/2010/main" val="466227592"/>
              </p:ext>
            </p:extLst>
          </p:nvPr>
        </p:nvGraphicFramePr>
        <p:xfrm>
          <a:off x="1259632" y="908720"/>
          <a:ext cx="6696744"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547664" y="4725144"/>
            <a:ext cx="7417320" cy="1569660"/>
          </a:xfrm>
          <a:prstGeom prst="rect">
            <a:avLst/>
          </a:prstGeom>
        </p:spPr>
        <p:txBody>
          <a:bodyPr wrap="square">
            <a:spAutoFit/>
          </a:bodyPr>
          <a:lstStyle/>
          <a:p>
            <a:r>
              <a:rPr lang="en-US" sz="1600" dirty="0" smtClean="0">
                <a:solidFill>
                  <a:srgbClr val="8199A4"/>
                </a:solidFill>
              </a:rPr>
              <a:t>The </a:t>
            </a:r>
            <a:r>
              <a:rPr lang="en-US" sz="1600" dirty="0">
                <a:solidFill>
                  <a:srgbClr val="8199A4"/>
                </a:solidFill>
              </a:rPr>
              <a:t>designation type is the category or type of protected area as legally/officially designated or proposed. In cases where a conservation area has not been legally/officially designated or proposed Not Applicable can be used.</a:t>
            </a:r>
            <a:endParaRPr lang="en-GB" sz="1600" dirty="0">
              <a:solidFill>
                <a:srgbClr val="8199A4"/>
              </a:solidFill>
            </a:endParaRPr>
          </a:p>
          <a:p>
            <a:endParaRPr lang="en-GB" sz="1600" dirty="0" smtClean="0">
              <a:solidFill>
                <a:srgbClr val="8199A4"/>
              </a:solidFill>
            </a:endParaRPr>
          </a:p>
          <a:p>
            <a:r>
              <a:rPr lang="en-GB" sz="1600" dirty="0" smtClean="0">
                <a:solidFill>
                  <a:srgbClr val="8199A4"/>
                </a:solidFill>
              </a:rPr>
              <a:t>Sites can be important at a national or international level,  but still not be designated as a protected area under an international convention or agreement.</a:t>
            </a:r>
          </a:p>
        </p:txBody>
      </p:sp>
    </p:spTree>
    <p:extLst>
      <p:ext uri="{BB962C8B-B14F-4D97-AF65-F5344CB8AC3E}">
        <p14:creationId xmlns:p14="http://schemas.microsoft.com/office/powerpoint/2010/main" val="74239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33A049F-7380-4EF6-AACB-7507150760CC}"/>
                                            </p:graphicEl>
                                          </p:spTgt>
                                        </p:tgtEl>
                                        <p:attrNameLst>
                                          <p:attrName>style.visibility</p:attrName>
                                        </p:attrNameLst>
                                      </p:cBhvr>
                                      <p:to>
                                        <p:strVal val="visible"/>
                                      </p:to>
                                    </p:set>
                                    <p:animEffect transition="in" filter="fade">
                                      <p:cBhvr>
                                        <p:cTn id="7" dur="2000"/>
                                        <p:tgtEl>
                                          <p:spTgt spid="5">
                                            <p:graphicEl>
                                              <a:dgm id="{B33A049F-7380-4EF6-AACB-7507150760C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23DBCCC-E093-4DFD-8734-285ADF47CDCE}"/>
                                            </p:graphicEl>
                                          </p:spTgt>
                                        </p:tgtEl>
                                        <p:attrNameLst>
                                          <p:attrName>style.visibility</p:attrName>
                                        </p:attrNameLst>
                                      </p:cBhvr>
                                      <p:to>
                                        <p:strVal val="visible"/>
                                      </p:to>
                                    </p:set>
                                    <p:animEffect transition="in" filter="fade">
                                      <p:cBhvr>
                                        <p:cTn id="12" dur="2000"/>
                                        <p:tgtEl>
                                          <p:spTgt spid="5">
                                            <p:graphicEl>
                                              <a:dgm id="{E23DBCCC-E093-4DFD-8734-285ADF47CDC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864843CC-3A76-471D-8958-F9C29724DE82}"/>
                                            </p:graphicEl>
                                          </p:spTgt>
                                        </p:tgtEl>
                                        <p:attrNameLst>
                                          <p:attrName>style.visibility</p:attrName>
                                        </p:attrNameLst>
                                      </p:cBhvr>
                                      <p:to>
                                        <p:strVal val="visible"/>
                                      </p:to>
                                    </p:set>
                                    <p:animEffect transition="in" filter="fade">
                                      <p:cBhvr>
                                        <p:cTn id="17" dur="2000"/>
                                        <p:tgtEl>
                                          <p:spTgt spid="5">
                                            <p:graphicEl>
                                              <a:dgm id="{864843CC-3A76-471D-8958-F9C29724DE8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E1EDE208-6D65-40AB-AC32-8BA43AD0478B}"/>
                                            </p:graphicEl>
                                          </p:spTgt>
                                        </p:tgtEl>
                                        <p:attrNameLst>
                                          <p:attrName>style.visibility</p:attrName>
                                        </p:attrNameLst>
                                      </p:cBhvr>
                                      <p:to>
                                        <p:strVal val="visible"/>
                                      </p:to>
                                    </p:set>
                                    <p:animEffect transition="in" filter="fade">
                                      <p:cBhvr>
                                        <p:cTn id="22" dur="2000"/>
                                        <p:tgtEl>
                                          <p:spTgt spid="5">
                                            <p:graphicEl>
                                              <a:dgm id="{E1EDE208-6D65-40AB-AC32-8BA43AD0478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9CE34D5C-3E22-4DE5-B670-339C669AE495}"/>
                                            </p:graphicEl>
                                          </p:spTgt>
                                        </p:tgtEl>
                                        <p:attrNameLst>
                                          <p:attrName>style.visibility</p:attrName>
                                        </p:attrNameLst>
                                      </p:cBhvr>
                                      <p:to>
                                        <p:strVal val="visible"/>
                                      </p:to>
                                    </p:set>
                                    <p:animEffect transition="in" filter="fade">
                                      <p:cBhvr>
                                        <p:cTn id="27" dur="2000"/>
                                        <p:tgtEl>
                                          <p:spTgt spid="5">
                                            <p:graphicEl>
                                              <a:dgm id="{9CE34D5C-3E22-4DE5-B670-339C669AE49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060CA769-0B95-438F-9085-61F0772ADAA2}"/>
                                            </p:graphicEl>
                                          </p:spTgt>
                                        </p:tgtEl>
                                        <p:attrNameLst>
                                          <p:attrName>style.visibility</p:attrName>
                                        </p:attrNameLst>
                                      </p:cBhvr>
                                      <p:to>
                                        <p:strVal val="visible"/>
                                      </p:to>
                                    </p:set>
                                    <p:animEffect transition="in" filter="fade">
                                      <p:cBhvr>
                                        <p:cTn id="32" dur="2000"/>
                                        <p:tgtEl>
                                          <p:spTgt spid="5">
                                            <p:graphicEl>
                                              <a:dgm id="{060CA769-0B95-438F-9085-61F0772ADAA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4CCE832B-3AE8-47FD-A09A-0525310A6BF9}"/>
                                            </p:graphicEl>
                                          </p:spTgt>
                                        </p:tgtEl>
                                        <p:attrNameLst>
                                          <p:attrName>style.visibility</p:attrName>
                                        </p:attrNameLst>
                                      </p:cBhvr>
                                      <p:to>
                                        <p:strVal val="visible"/>
                                      </p:to>
                                    </p:set>
                                    <p:animEffect transition="in" filter="fade">
                                      <p:cBhvr>
                                        <p:cTn id="37" dur="2000"/>
                                        <p:tgtEl>
                                          <p:spTgt spid="5">
                                            <p:graphicEl>
                                              <a:dgm id="{4CCE832B-3AE8-47FD-A09A-0525310A6BF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AE93807D-884E-4752-A076-4BDC949B4000}"/>
                                            </p:graphicEl>
                                          </p:spTgt>
                                        </p:tgtEl>
                                        <p:attrNameLst>
                                          <p:attrName>style.visibility</p:attrName>
                                        </p:attrNameLst>
                                      </p:cBhvr>
                                      <p:to>
                                        <p:strVal val="visible"/>
                                      </p:to>
                                    </p:set>
                                    <p:animEffect transition="in" filter="fade">
                                      <p:cBhvr>
                                        <p:cTn id="42" dur="2000"/>
                                        <p:tgtEl>
                                          <p:spTgt spid="5">
                                            <p:graphicEl>
                                              <a:dgm id="{AE93807D-884E-4752-A076-4BDC949B4000}"/>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BE9EF03D-50AF-4EFA-84E0-EA69B2BCBC28}"/>
                                            </p:graphicEl>
                                          </p:spTgt>
                                        </p:tgtEl>
                                        <p:attrNameLst>
                                          <p:attrName>style.visibility</p:attrName>
                                        </p:attrNameLst>
                                      </p:cBhvr>
                                      <p:to>
                                        <p:strVal val="visible"/>
                                      </p:to>
                                    </p:set>
                                    <p:animEffect transition="in" filter="fade">
                                      <p:cBhvr>
                                        <p:cTn id="47" dur="2000"/>
                                        <p:tgtEl>
                                          <p:spTgt spid="5">
                                            <p:graphicEl>
                                              <a:dgm id="{BE9EF03D-50AF-4EFA-84E0-EA69B2BCBC28}"/>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AB57F26F-7849-4C20-803B-E6C252B87FC1}"/>
                                            </p:graphicEl>
                                          </p:spTgt>
                                        </p:tgtEl>
                                        <p:attrNameLst>
                                          <p:attrName>style.visibility</p:attrName>
                                        </p:attrNameLst>
                                      </p:cBhvr>
                                      <p:to>
                                        <p:strVal val="visible"/>
                                      </p:to>
                                    </p:set>
                                    <p:animEffect transition="in" filter="fade">
                                      <p:cBhvr>
                                        <p:cTn id="52" dur="2000"/>
                                        <p:tgtEl>
                                          <p:spTgt spid="5">
                                            <p:graphicEl>
                                              <a:dgm id="{AB57F26F-7849-4C20-803B-E6C252B87FC1}"/>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14984338-8B26-4795-AC87-DA976CA349BF}"/>
                                            </p:graphicEl>
                                          </p:spTgt>
                                        </p:tgtEl>
                                        <p:attrNameLst>
                                          <p:attrName>style.visibility</p:attrName>
                                        </p:attrNameLst>
                                      </p:cBhvr>
                                      <p:to>
                                        <p:strVal val="visible"/>
                                      </p:to>
                                    </p:set>
                                    <p:animEffect transition="in" filter="fade">
                                      <p:cBhvr>
                                        <p:cTn id="57" dur="2000"/>
                                        <p:tgtEl>
                                          <p:spTgt spid="5">
                                            <p:graphicEl>
                                              <a:dgm id="{14984338-8B26-4795-AC87-DA976CA349BF}"/>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0" end="0"/>
                                            </p:txEl>
                                          </p:spTgt>
                                        </p:tgtEl>
                                        <p:attrNameLst>
                                          <p:attrName>style.visibility</p:attrName>
                                        </p:attrNameLst>
                                      </p:cBhvr>
                                      <p:to>
                                        <p:strVal val="visible"/>
                                      </p:to>
                                    </p:set>
                                    <p:animEffect transition="in" filter="fade">
                                      <p:cBhvr>
                                        <p:cTn id="62" dur="500"/>
                                        <p:tgtEl>
                                          <p:spTgt spid="6">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xEl>
                                              <p:pRg st="2" end="2"/>
                                            </p:txEl>
                                          </p:spTgt>
                                        </p:tgtEl>
                                        <p:attrNameLst>
                                          <p:attrName>style.visibility</p:attrName>
                                        </p:attrNameLst>
                                      </p:cBhvr>
                                      <p:to>
                                        <p:strVal val="visible"/>
                                      </p:to>
                                    </p:set>
                                    <p:animEffect transition="in" filter="fade">
                                      <p:cBhvr>
                                        <p:cTn id="6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IUCN Standards in the WDPA</a:t>
            </a:r>
            <a:br>
              <a:rPr lang="en-GB" dirty="0" smtClean="0"/>
            </a:br>
            <a:r>
              <a:rPr lang="en-GB" sz="1400" dirty="0" smtClean="0"/>
              <a:t>(See section 2 of the WDPA Manual)</a:t>
            </a:r>
            <a:endParaRPr lang="en-GB" sz="1400" dirty="0"/>
          </a:p>
        </p:txBody>
      </p:sp>
      <p:sp>
        <p:nvSpPr>
          <p:cNvPr id="3" name="Content Placeholder 2"/>
          <p:cNvSpPr>
            <a:spLocks noGrp="1"/>
          </p:cNvSpPr>
          <p:nvPr>
            <p:ph idx="1"/>
          </p:nvPr>
        </p:nvSpPr>
        <p:spPr>
          <a:xfrm>
            <a:off x="758825" y="1319632"/>
            <a:ext cx="2962672" cy="4209331"/>
          </a:xfrm>
        </p:spPr>
        <p:txBody>
          <a:bodyPr/>
          <a:lstStyle/>
          <a:p>
            <a:r>
              <a:rPr lang="en-US" dirty="0"/>
              <a:t>The IUCN Protected Area Management Categories help classify protected areas based on their primary management objectives (Dudley 2008</a:t>
            </a:r>
            <a:r>
              <a:rPr lang="en-US" dirty="0" smtClean="0"/>
              <a:t>)</a:t>
            </a:r>
          </a:p>
          <a:p>
            <a:pPr marL="0" indent="0">
              <a:buNone/>
            </a:pPr>
            <a:endParaRPr lang="en-US" dirty="0"/>
          </a:p>
          <a:p>
            <a:pPr marL="0" indent="0">
              <a:buNone/>
            </a:pPr>
            <a:r>
              <a:rPr lang="en-US" dirty="0" smtClean="0"/>
              <a:t> </a:t>
            </a:r>
          </a:p>
          <a:p>
            <a:r>
              <a:rPr lang="en-US" dirty="0" smtClean="0"/>
              <a:t>The IUCN </a:t>
            </a:r>
            <a:r>
              <a:rPr lang="en-US" dirty="0"/>
              <a:t>Governance Types classify protected areas according to who holds authority, responsibility and accountability for them (</a:t>
            </a:r>
            <a:r>
              <a:rPr lang="en-US" dirty="0" err="1"/>
              <a:t>Borrini-Feyerabend</a:t>
            </a:r>
            <a:r>
              <a:rPr lang="en-US" dirty="0"/>
              <a:t> et al. 2013). </a:t>
            </a:r>
            <a:endParaRPr lang="en-GB" dirty="0"/>
          </a:p>
        </p:txBody>
      </p:sp>
      <p:sp>
        <p:nvSpPr>
          <p:cNvPr id="4" name="AutoShape 2" descr="Image result for iucn management guidelines"/>
          <p:cNvSpPr>
            <a:spLocks noChangeAspect="1" noChangeArrowheads="1"/>
          </p:cNvSpPr>
          <p:nvPr/>
        </p:nvSpPr>
        <p:spPr bwMode="auto">
          <a:xfrm>
            <a:off x="5364088" y="278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Image result for iucn management guidelines"/>
          <p:cNvSpPr>
            <a:spLocks noChangeAspect="1" noChangeArrowheads="1"/>
          </p:cNvSpPr>
          <p:nvPr/>
        </p:nvSpPr>
        <p:spPr bwMode="auto">
          <a:xfrm>
            <a:off x="457200" y="-21744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descr="Image result for iucn management guidelin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8" descr="http://www.iucn.org/dbtw-wpd/bookcover/BC-PAG-021.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445" y="1319632"/>
            <a:ext cx="1689282" cy="23903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0870" y="2933328"/>
            <a:ext cx="1905000" cy="2695575"/>
          </a:xfrm>
          <a:prstGeom prst="rect">
            <a:avLst/>
          </a:prstGeom>
        </p:spPr>
      </p:pic>
    </p:spTree>
    <p:extLst>
      <p:ext uri="{BB962C8B-B14F-4D97-AF65-F5344CB8AC3E}">
        <p14:creationId xmlns:p14="http://schemas.microsoft.com/office/powerpoint/2010/main" val="1493038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65"/>
            <a:ext cx="9144000" cy="1223964"/>
          </a:xfrm>
        </p:spPr>
        <p:txBody>
          <a:bodyPr>
            <a:normAutofit/>
          </a:bodyPr>
          <a:lstStyle/>
          <a:p>
            <a:pPr lvl="0" algn="ctr"/>
            <a:r>
              <a:rPr lang="en-GB" dirty="0" smtClean="0"/>
              <a:t>IUCN Protected Area Management Categories</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403547701"/>
              </p:ext>
            </p:extLst>
          </p:nvPr>
        </p:nvGraphicFramePr>
        <p:xfrm>
          <a:off x="395536" y="1145821"/>
          <a:ext cx="4208799" cy="4092677"/>
        </p:xfrm>
        <a:graphic>
          <a:graphicData uri="http://schemas.openxmlformats.org/drawingml/2006/table">
            <a:tbl>
              <a:tblPr firstRow="1" bandRow="1">
                <a:tableStyleId>{69CF1AB2-1976-4502-BF36-3FF5EA218861}</a:tableStyleId>
              </a:tblPr>
              <a:tblGrid>
                <a:gridCol w="595373"/>
                <a:gridCol w="3613426"/>
              </a:tblGrid>
              <a:tr h="366680">
                <a:tc>
                  <a:txBody>
                    <a:bodyPr/>
                    <a:lstStyle/>
                    <a:p>
                      <a:r>
                        <a:rPr lang="en-GB" sz="1800" b="0" dirty="0" err="1" smtClean="0"/>
                        <a:t>Ia</a:t>
                      </a:r>
                      <a:endParaRPr lang="en-GB" sz="1800" b="0" dirty="0"/>
                    </a:p>
                  </a:txBody>
                  <a:tcPr anchor="ctr"/>
                </a:tc>
                <a:tc>
                  <a:txBody>
                    <a:bodyPr/>
                    <a:lstStyle/>
                    <a:p>
                      <a:r>
                        <a:rPr lang="en-GB" sz="1800" b="0" dirty="0" smtClean="0"/>
                        <a:t>Strict nature reserve</a:t>
                      </a:r>
                      <a:endParaRPr lang="en-GB" sz="1800" b="0" dirty="0"/>
                    </a:p>
                  </a:txBody>
                  <a:tcPr anchor="ctr"/>
                </a:tc>
              </a:tr>
              <a:tr h="366680">
                <a:tc>
                  <a:txBody>
                    <a:bodyPr/>
                    <a:lstStyle/>
                    <a:p>
                      <a:r>
                        <a:rPr lang="en-GB" sz="1800" dirty="0" err="1" smtClean="0"/>
                        <a:t>Ib</a:t>
                      </a:r>
                      <a:endParaRPr lang="en-GB" sz="1800" dirty="0"/>
                    </a:p>
                  </a:txBody>
                  <a:tcPr anchor="ctr"/>
                </a:tc>
                <a:tc>
                  <a:txBody>
                    <a:bodyPr/>
                    <a:lstStyle/>
                    <a:p>
                      <a:r>
                        <a:rPr lang="en-GB" sz="1800" dirty="0" smtClean="0"/>
                        <a:t>Wilderness area</a:t>
                      </a:r>
                      <a:endParaRPr lang="en-GB" sz="1800" dirty="0"/>
                    </a:p>
                  </a:txBody>
                  <a:tcPr anchor="ctr"/>
                </a:tc>
              </a:tr>
              <a:tr h="366680">
                <a:tc>
                  <a:txBody>
                    <a:bodyPr/>
                    <a:lstStyle/>
                    <a:p>
                      <a:r>
                        <a:rPr lang="en-GB" sz="1800" dirty="0" smtClean="0"/>
                        <a:t>II</a:t>
                      </a:r>
                      <a:endParaRPr lang="en-GB" sz="1800" dirty="0"/>
                    </a:p>
                  </a:txBody>
                  <a:tcPr anchor="ctr"/>
                </a:tc>
                <a:tc>
                  <a:txBody>
                    <a:bodyPr/>
                    <a:lstStyle/>
                    <a:p>
                      <a:r>
                        <a:rPr lang="en-GB" sz="1800" dirty="0" smtClean="0"/>
                        <a:t>National park</a:t>
                      </a:r>
                      <a:endParaRPr lang="en-GB" sz="1800" dirty="0"/>
                    </a:p>
                  </a:txBody>
                  <a:tcPr anchor="ctr"/>
                </a:tc>
              </a:tr>
              <a:tr h="366680">
                <a:tc>
                  <a:txBody>
                    <a:bodyPr/>
                    <a:lstStyle/>
                    <a:p>
                      <a:r>
                        <a:rPr lang="en-GB" sz="1800" dirty="0" smtClean="0"/>
                        <a:t>III</a:t>
                      </a:r>
                      <a:endParaRPr lang="en-GB" sz="1800" dirty="0"/>
                    </a:p>
                  </a:txBody>
                  <a:tcPr anchor="ctr"/>
                </a:tc>
                <a:tc>
                  <a:txBody>
                    <a:bodyPr/>
                    <a:lstStyle/>
                    <a:p>
                      <a:r>
                        <a:rPr lang="en-GB" sz="1800" dirty="0" smtClean="0"/>
                        <a:t>Natural monument </a:t>
                      </a:r>
                      <a:endParaRPr lang="en-GB" sz="1800" dirty="0"/>
                    </a:p>
                  </a:txBody>
                  <a:tcPr anchor="ctr"/>
                </a:tc>
              </a:tr>
              <a:tr h="366680">
                <a:tc>
                  <a:txBody>
                    <a:bodyPr/>
                    <a:lstStyle/>
                    <a:p>
                      <a:r>
                        <a:rPr lang="en-GB" sz="1800" dirty="0" smtClean="0"/>
                        <a:t>IV</a:t>
                      </a:r>
                      <a:endParaRPr lang="en-GB" sz="1800" dirty="0"/>
                    </a:p>
                  </a:txBody>
                  <a:tcPr anchor="ctr"/>
                </a:tc>
                <a:tc>
                  <a:txBody>
                    <a:bodyPr/>
                    <a:lstStyle/>
                    <a:p>
                      <a:r>
                        <a:rPr lang="en-GB" sz="1800" dirty="0" smtClean="0"/>
                        <a:t>Habitat/species management area</a:t>
                      </a:r>
                      <a:endParaRPr lang="en-GB" sz="1800" dirty="0"/>
                    </a:p>
                  </a:txBody>
                  <a:tcPr anchor="ctr"/>
                </a:tc>
              </a:tr>
              <a:tr h="366680">
                <a:tc>
                  <a:txBody>
                    <a:bodyPr/>
                    <a:lstStyle/>
                    <a:p>
                      <a:r>
                        <a:rPr lang="en-GB" sz="1800" dirty="0" smtClean="0"/>
                        <a:t>V</a:t>
                      </a:r>
                      <a:endParaRPr lang="en-GB" sz="1800" dirty="0"/>
                    </a:p>
                  </a:txBody>
                  <a:tcPr anchor="ctr"/>
                </a:tc>
                <a:tc>
                  <a:txBody>
                    <a:bodyPr/>
                    <a:lstStyle/>
                    <a:p>
                      <a:r>
                        <a:rPr lang="en-GB" sz="1800" dirty="0" smtClean="0"/>
                        <a:t>Protected landscape/seascape</a:t>
                      </a:r>
                      <a:endParaRPr lang="en-GB" sz="1800" dirty="0"/>
                    </a:p>
                  </a:txBody>
                  <a:tcPr anchor="ctr"/>
                </a:tc>
              </a:tr>
              <a:tr h="641689">
                <a:tc>
                  <a:txBody>
                    <a:bodyPr/>
                    <a:lstStyle/>
                    <a:p>
                      <a:r>
                        <a:rPr lang="en-GB" sz="1800" dirty="0" smtClean="0"/>
                        <a:t>VI</a:t>
                      </a:r>
                      <a:endParaRPr lang="en-GB" sz="1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smtClean="0"/>
                        <a:t>Protected area with sustainable use of natural resources</a:t>
                      </a:r>
                      <a:endParaRPr lang="en-GB" sz="1800" dirty="0" smtClean="0">
                        <a:latin typeface="+mn-lt"/>
                      </a:endParaRPr>
                    </a:p>
                  </a:txBody>
                  <a:tcPr anchor="ctr"/>
                </a:tc>
              </a:tr>
              <a:tr h="366680">
                <a:tc>
                  <a:txBody>
                    <a:bodyPr/>
                    <a:lstStyle/>
                    <a:p>
                      <a:endParaRPr lang="en-GB" sz="1800" dirty="0"/>
                    </a:p>
                  </a:txBody>
                  <a:tcPr anchor="ct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smtClean="0"/>
                        <a:t>Not Applicable</a:t>
                      </a:r>
                    </a:p>
                  </a:txBody>
                  <a:tcPr anchor="ctr">
                    <a:solidFill>
                      <a:schemeClr val="accent4">
                        <a:lumMod val="40000"/>
                        <a:lumOff val="60000"/>
                      </a:schemeClr>
                    </a:solidFill>
                  </a:tcPr>
                </a:tc>
              </a:tr>
              <a:tr h="366680">
                <a:tc>
                  <a:txBody>
                    <a:bodyPr/>
                    <a:lstStyle/>
                    <a:p>
                      <a:endParaRPr lang="en-GB" sz="1800" dirty="0"/>
                    </a:p>
                  </a:txBody>
                  <a:tcPr anchor="ctr">
                    <a:solidFill>
                      <a:schemeClr val="accent4">
                        <a:lumMod val="40000"/>
                        <a:lumOff val="60000"/>
                      </a:schemeClr>
                    </a:solidFill>
                  </a:tcPr>
                </a:tc>
                <a:tc>
                  <a:txBody>
                    <a:bodyPr/>
                    <a:lstStyle/>
                    <a:p>
                      <a:r>
                        <a:rPr lang="en-GB" sz="1800" dirty="0" smtClean="0"/>
                        <a:t>Not Applied</a:t>
                      </a:r>
                      <a:endParaRPr lang="en-GB" sz="1800" dirty="0"/>
                    </a:p>
                  </a:txBody>
                  <a:tcPr anchor="ctr">
                    <a:solidFill>
                      <a:schemeClr val="accent4">
                        <a:lumMod val="40000"/>
                        <a:lumOff val="60000"/>
                      </a:schemeClr>
                    </a:solidFill>
                  </a:tcPr>
                </a:tc>
              </a:tr>
              <a:tr h="517548">
                <a:tc>
                  <a:txBody>
                    <a:bodyPr/>
                    <a:lstStyle/>
                    <a:p>
                      <a:endParaRPr lang="en-GB" sz="1800" dirty="0"/>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smtClean="0"/>
                        <a:t>Not</a:t>
                      </a:r>
                      <a:r>
                        <a:rPr lang="en-GB" sz="1800" baseline="0" dirty="0" smtClean="0"/>
                        <a:t> recorded</a:t>
                      </a:r>
                      <a:endParaRPr lang="en-GB" sz="1800" dirty="0" smtClean="0"/>
                    </a:p>
                  </a:txBody>
                  <a:tcPr>
                    <a:solidFill>
                      <a:schemeClr val="accent4">
                        <a:lumMod val="40000"/>
                        <a:lumOff val="60000"/>
                      </a:schemeClr>
                    </a:solidFill>
                  </a:tcPr>
                </a:tc>
              </a:tr>
            </a:tbl>
          </a:graphicData>
        </a:graphic>
      </p:graphicFrame>
      <p:sp>
        <p:nvSpPr>
          <p:cNvPr id="7" name="Content Placeholder 3"/>
          <p:cNvSpPr>
            <a:spLocks noGrp="1"/>
          </p:cNvSpPr>
          <p:nvPr>
            <p:ph sz="quarter" idx="4294967295"/>
          </p:nvPr>
        </p:nvSpPr>
        <p:spPr>
          <a:xfrm>
            <a:off x="4607496" y="1106178"/>
            <a:ext cx="4536504" cy="3834990"/>
          </a:xfrm>
          <a:prstGeom prst="rect">
            <a:avLst/>
          </a:prstGeom>
        </p:spPr>
        <p:txBody>
          <a:bodyPr>
            <a:noAutofit/>
          </a:bodyPr>
          <a:lstStyle/>
          <a:p>
            <a:pPr>
              <a:lnSpc>
                <a:spcPct val="80000"/>
              </a:lnSpc>
            </a:pPr>
            <a:r>
              <a:rPr lang="en-GB" sz="1800" dirty="0" smtClean="0">
                <a:sym typeface="Helvetica Neue" charset="0"/>
              </a:rPr>
              <a:t>Classification is according to management objectives of an area but are in no way binding on governments</a:t>
            </a:r>
          </a:p>
          <a:p>
            <a:pPr marL="0" indent="0">
              <a:lnSpc>
                <a:spcPct val="80000"/>
              </a:lnSpc>
              <a:buNone/>
            </a:pPr>
            <a:endParaRPr lang="en-GB" sz="1800" dirty="0" smtClean="0">
              <a:sym typeface="Helvetica Neue" charset="0"/>
            </a:endParaRPr>
          </a:p>
          <a:p>
            <a:pPr marL="0" indent="0">
              <a:lnSpc>
                <a:spcPct val="80000"/>
              </a:lnSpc>
              <a:buNone/>
            </a:pPr>
            <a:endParaRPr lang="en-GB" sz="1800" dirty="0">
              <a:sym typeface="Helvetica Neue" charset="0"/>
            </a:endParaRPr>
          </a:p>
          <a:p>
            <a:pPr marL="0" indent="0">
              <a:lnSpc>
                <a:spcPct val="80000"/>
              </a:lnSpc>
              <a:buNone/>
            </a:pPr>
            <a:endParaRPr lang="en-GB" sz="1800" dirty="0" smtClean="0">
              <a:sym typeface="Helvetica Neue" charset="0"/>
            </a:endParaRPr>
          </a:p>
          <a:p>
            <a:pPr marL="0" indent="0">
              <a:lnSpc>
                <a:spcPct val="80000"/>
              </a:lnSpc>
              <a:buNone/>
            </a:pPr>
            <a:endParaRPr lang="en-GB" sz="1800" dirty="0" smtClean="0">
              <a:sym typeface="Helvetica Neue" charset="0"/>
            </a:endParaRPr>
          </a:p>
          <a:p>
            <a:r>
              <a:rPr lang="en-GB" sz="1800" dirty="0" smtClean="0">
                <a:solidFill>
                  <a:srgbClr val="8199A4"/>
                </a:solidFill>
              </a:rPr>
              <a:t>Protected </a:t>
            </a:r>
            <a:r>
              <a:rPr lang="en-GB" sz="1800" dirty="0">
                <a:solidFill>
                  <a:srgbClr val="8199A4"/>
                </a:solidFill>
              </a:rPr>
              <a:t>areas without an IUCN Management </a:t>
            </a:r>
            <a:r>
              <a:rPr lang="en-GB" sz="1800" dirty="0" smtClean="0">
                <a:solidFill>
                  <a:srgbClr val="8199A4"/>
                </a:solidFill>
              </a:rPr>
              <a:t>Category may have a conservation value, for example,  </a:t>
            </a:r>
            <a:r>
              <a:rPr lang="en-GB" sz="1800" dirty="0"/>
              <a:t>Indigenous Peoples’ and Community Conserved Territories and Areas (ICCAs)</a:t>
            </a:r>
          </a:p>
          <a:p>
            <a:pPr marL="0" indent="0">
              <a:lnSpc>
                <a:spcPct val="80000"/>
              </a:lnSpc>
              <a:buNone/>
            </a:pPr>
            <a:endParaRPr lang="en-GB" dirty="0" smtClean="0">
              <a:solidFill>
                <a:srgbClr val="8199A4"/>
              </a:solidFill>
              <a:sym typeface="Helvetica Neue" charset="0"/>
            </a:endParaRPr>
          </a:p>
          <a:p>
            <a:pPr lvl="1">
              <a:lnSpc>
                <a:spcPct val="80000"/>
              </a:lnSpc>
            </a:pPr>
            <a:endParaRPr lang="en-GB" dirty="0" smtClean="0">
              <a:solidFill>
                <a:srgbClr val="8199A4"/>
              </a:solidFill>
              <a:sym typeface="Helvetica Neue" charset="0"/>
            </a:endParaRPr>
          </a:p>
          <a:p>
            <a:endParaRPr lang="en-GB" sz="4000" dirty="0"/>
          </a:p>
        </p:txBody>
      </p:sp>
      <p:sp>
        <p:nvSpPr>
          <p:cNvPr id="3" name="TextBox 2"/>
          <p:cNvSpPr txBox="1"/>
          <p:nvPr/>
        </p:nvSpPr>
        <p:spPr>
          <a:xfrm>
            <a:off x="4067944" y="6309320"/>
            <a:ext cx="5054589" cy="261610"/>
          </a:xfrm>
          <a:prstGeom prst="rect">
            <a:avLst/>
          </a:prstGeom>
          <a:noFill/>
        </p:spPr>
        <p:txBody>
          <a:bodyPr wrap="none" rtlCol="0">
            <a:spAutoFit/>
          </a:bodyPr>
          <a:lstStyle/>
          <a:p>
            <a:r>
              <a:rPr lang="en-GB" sz="1100" dirty="0" smtClean="0"/>
              <a:t>Dudley, 2008. Guidelines for Applying Protected Area Management Categories  </a:t>
            </a:r>
            <a:endParaRPr lang="en-GB" sz="1100" dirty="0"/>
          </a:p>
        </p:txBody>
      </p:sp>
    </p:spTree>
    <p:extLst>
      <p:ext uri="{BB962C8B-B14F-4D97-AF65-F5344CB8AC3E}">
        <p14:creationId xmlns:p14="http://schemas.microsoft.com/office/powerpoint/2010/main" val="404265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fade">
                                      <p:cBhvr>
                                        <p:cTn id="12" dur="2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268760"/>
          </a:xfrm>
        </p:spPr>
        <p:txBody>
          <a:bodyPr>
            <a:normAutofit/>
          </a:bodyPr>
          <a:lstStyle/>
          <a:p>
            <a:pPr algn="ctr"/>
            <a:r>
              <a:rPr lang="en-GB" dirty="0" smtClean="0"/>
              <a:t>Names of Protected Areas</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851300261"/>
              </p:ext>
            </p:extLst>
          </p:nvPr>
        </p:nvGraphicFramePr>
        <p:xfrm>
          <a:off x="624507" y="2060848"/>
          <a:ext cx="7632849" cy="3364992"/>
        </p:xfrm>
        <a:graphic>
          <a:graphicData uri="http://schemas.openxmlformats.org/drawingml/2006/table">
            <a:tbl>
              <a:tblPr firstRow="1" bandRow="1">
                <a:tableStyleId>{69CF1AB2-1976-4502-BF36-3FF5EA218861}</a:tableStyleId>
              </a:tblPr>
              <a:tblGrid>
                <a:gridCol w="1889318"/>
                <a:gridCol w="4005356"/>
                <a:gridCol w="1738175"/>
              </a:tblGrid>
              <a:tr h="370840">
                <a:tc>
                  <a:txBody>
                    <a:bodyPr/>
                    <a:lstStyle/>
                    <a:p>
                      <a:pPr>
                        <a:lnSpc>
                          <a:spcPct val="120000"/>
                        </a:lnSpc>
                      </a:pPr>
                      <a:r>
                        <a:rPr lang="en-GB" sz="1800" b="0" dirty="0" err="1" smtClean="0"/>
                        <a:t>Ia</a:t>
                      </a:r>
                      <a:endParaRPr lang="en-GB" sz="1800" b="0" dirty="0"/>
                    </a:p>
                  </a:txBody>
                  <a:tcPr/>
                </a:tc>
                <a:tc>
                  <a:txBody>
                    <a:bodyPr/>
                    <a:lstStyle/>
                    <a:p>
                      <a:pPr>
                        <a:lnSpc>
                          <a:spcPct val="120000"/>
                        </a:lnSpc>
                      </a:pPr>
                      <a:r>
                        <a:rPr lang="en-GB" sz="1800" b="0" dirty="0" smtClean="0"/>
                        <a:t>Swiss </a:t>
                      </a:r>
                      <a:r>
                        <a:rPr lang="en-GB" sz="1800" b="1" dirty="0" smtClean="0"/>
                        <a:t>National Park</a:t>
                      </a:r>
                      <a:r>
                        <a:rPr lang="en-GB" sz="1800" b="0" dirty="0" smtClean="0"/>
                        <a:t>	</a:t>
                      </a:r>
                      <a:endParaRPr lang="en-GB" sz="1800" b="0" dirty="0"/>
                    </a:p>
                  </a:txBody>
                  <a:tcPr/>
                </a:tc>
                <a:tc>
                  <a:txBody>
                    <a:bodyPr/>
                    <a:lstStyle/>
                    <a:p>
                      <a:pPr>
                        <a:lnSpc>
                          <a:spcPct val="120000"/>
                        </a:lnSpc>
                      </a:pPr>
                      <a:r>
                        <a:rPr lang="en-GB" sz="1800" b="0" dirty="0" smtClean="0"/>
                        <a:t>Switzerland</a:t>
                      </a:r>
                      <a:endParaRPr lang="en-GB" sz="1800" b="0" dirty="0"/>
                    </a:p>
                  </a:txBody>
                  <a:tcPr/>
                </a:tc>
              </a:tr>
              <a:tr h="370840">
                <a:tc>
                  <a:txBody>
                    <a:bodyPr/>
                    <a:lstStyle/>
                    <a:p>
                      <a:pPr>
                        <a:lnSpc>
                          <a:spcPct val="120000"/>
                        </a:lnSpc>
                      </a:pPr>
                      <a:r>
                        <a:rPr lang="en-GB" sz="1800" b="0" dirty="0" err="1" smtClean="0"/>
                        <a:t>Ib</a:t>
                      </a:r>
                      <a:endParaRPr lang="en-GB" sz="1800" b="0" dirty="0"/>
                    </a:p>
                  </a:txBody>
                  <a:tcPr/>
                </a:tc>
                <a:tc>
                  <a:txBody>
                    <a:bodyPr/>
                    <a:lstStyle/>
                    <a:p>
                      <a:pPr>
                        <a:lnSpc>
                          <a:spcPct val="120000"/>
                        </a:lnSpc>
                      </a:pPr>
                      <a:r>
                        <a:rPr lang="en-GB" sz="1800" b="0" dirty="0" smtClean="0"/>
                        <a:t>Everglades </a:t>
                      </a:r>
                      <a:r>
                        <a:rPr lang="en-GB" sz="1800" b="1" dirty="0" smtClean="0"/>
                        <a:t>National Park </a:t>
                      </a:r>
                      <a:endParaRPr lang="en-GB" sz="1800" b="1" dirty="0"/>
                    </a:p>
                  </a:txBody>
                  <a:tcPr/>
                </a:tc>
                <a:tc>
                  <a:txBody>
                    <a:bodyPr/>
                    <a:lstStyle/>
                    <a:p>
                      <a:pPr>
                        <a:lnSpc>
                          <a:spcPct val="120000"/>
                        </a:lnSpc>
                      </a:pPr>
                      <a:r>
                        <a:rPr lang="en-GB" sz="1800" b="0" dirty="0" smtClean="0"/>
                        <a:t>USA</a:t>
                      </a:r>
                      <a:endParaRPr lang="en-GB" sz="1800" b="0" dirty="0"/>
                    </a:p>
                  </a:txBody>
                  <a:tcPr/>
                </a:tc>
              </a:tr>
              <a:tr h="370840">
                <a:tc>
                  <a:txBody>
                    <a:bodyPr/>
                    <a:lstStyle/>
                    <a:p>
                      <a:pPr>
                        <a:lnSpc>
                          <a:spcPct val="120000"/>
                        </a:lnSpc>
                      </a:pPr>
                      <a:r>
                        <a:rPr lang="en-GB" sz="1800" b="0" dirty="0" smtClean="0"/>
                        <a:t>II</a:t>
                      </a:r>
                      <a:endParaRPr lang="en-GB" sz="1800" b="0" dirty="0"/>
                    </a:p>
                  </a:txBody>
                  <a:tcPr/>
                </a:tc>
                <a:tc>
                  <a:txBody>
                    <a:bodyPr/>
                    <a:lstStyle/>
                    <a:p>
                      <a:pPr>
                        <a:lnSpc>
                          <a:spcPct val="120000"/>
                        </a:lnSpc>
                      </a:pPr>
                      <a:r>
                        <a:rPr lang="en-GB" sz="1800" b="0" dirty="0" err="1" smtClean="0"/>
                        <a:t>Białowieża</a:t>
                      </a:r>
                      <a:r>
                        <a:rPr lang="en-GB" sz="1800" b="0" dirty="0" smtClean="0"/>
                        <a:t> </a:t>
                      </a:r>
                      <a:r>
                        <a:rPr lang="en-GB" sz="1800" b="1" dirty="0" smtClean="0"/>
                        <a:t>National Park</a:t>
                      </a:r>
                      <a:endParaRPr lang="en-GB" sz="1800" b="1" dirty="0"/>
                    </a:p>
                  </a:txBody>
                  <a:tcPr/>
                </a:tc>
                <a:tc>
                  <a:txBody>
                    <a:bodyPr/>
                    <a:lstStyle/>
                    <a:p>
                      <a:pPr>
                        <a:lnSpc>
                          <a:spcPct val="120000"/>
                        </a:lnSpc>
                      </a:pPr>
                      <a:r>
                        <a:rPr lang="en-GB" sz="1800" b="0" dirty="0" smtClean="0"/>
                        <a:t>Poland</a:t>
                      </a:r>
                      <a:endParaRPr lang="en-GB" sz="1800" b="0" dirty="0"/>
                    </a:p>
                  </a:txBody>
                  <a:tcPr/>
                </a:tc>
              </a:tr>
              <a:tr h="370840">
                <a:tc>
                  <a:txBody>
                    <a:bodyPr/>
                    <a:lstStyle/>
                    <a:p>
                      <a:pPr>
                        <a:lnSpc>
                          <a:spcPct val="120000"/>
                        </a:lnSpc>
                      </a:pPr>
                      <a:r>
                        <a:rPr lang="en-GB" sz="1800" b="0" dirty="0" smtClean="0"/>
                        <a:t>III</a:t>
                      </a:r>
                      <a:endParaRPr lang="en-GB" sz="1800" b="0" dirty="0"/>
                    </a:p>
                  </a:txBody>
                  <a:tcPr/>
                </a:tc>
                <a:tc>
                  <a:txBody>
                    <a:bodyPr/>
                    <a:lstStyle/>
                    <a:p>
                      <a:pPr>
                        <a:lnSpc>
                          <a:spcPct val="120000"/>
                        </a:lnSpc>
                      </a:pPr>
                      <a:r>
                        <a:rPr lang="en-GB" sz="1800" b="0" dirty="0" smtClean="0"/>
                        <a:t>Victoria Falls </a:t>
                      </a:r>
                      <a:r>
                        <a:rPr lang="en-GB" sz="1800" b="1" dirty="0" smtClean="0"/>
                        <a:t>National Park</a:t>
                      </a:r>
                      <a:endParaRPr lang="en-GB" sz="1800" b="1" dirty="0"/>
                    </a:p>
                  </a:txBody>
                  <a:tcPr/>
                </a:tc>
                <a:tc>
                  <a:txBody>
                    <a:bodyPr/>
                    <a:lstStyle/>
                    <a:p>
                      <a:pPr>
                        <a:lnSpc>
                          <a:spcPct val="120000"/>
                        </a:lnSpc>
                      </a:pPr>
                      <a:r>
                        <a:rPr lang="en-GB" sz="1800" b="0" dirty="0" smtClean="0"/>
                        <a:t>Zimbabwe</a:t>
                      </a:r>
                      <a:endParaRPr lang="en-GB" sz="1800" b="0" dirty="0"/>
                    </a:p>
                  </a:txBody>
                  <a:tcPr/>
                </a:tc>
              </a:tr>
              <a:tr h="370840">
                <a:tc>
                  <a:txBody>
                    <a:bodyPr/>
                    <a:lstStyle/>
                    <a:p>
                      <a:pPr>
                        <a:lnSpc>
                          <a:spcPct val="120000"/>
                        </a:lnSpc>
                      </a:pPr>
                      <a:r>
                        <a:rPr lang="en-GB" sz="1800" b="0" dirty="0" smtClean="0"/>
                        <a:t>IV</a:t>
                      </a:r>
                      <a:endParaRPr lang="en-GB" sz="1800" b="0" dirty="0"/>
                    </a:p>
                  </a:txBody>
                  <a:tcPr/>
                </a:tc>
                <a:tc>
                  <a:txBody>
                    <a:bodyPr/>
                    <a:lstStyle/>
                    <a:p>
                      <a:pPr>
                        <a:lnSpc>
                          <a:spcPct val="120000"/>
                        </a:lnSpc>
                      </a:pPr>
                      <a:r>
                        <a:rPr lang="en-GB" sz="1800" b="0" dirty="0" err="1" smtClean="0"/>
                        <a:t>Vitosha</a:t>
                      </a:r>
                      <a:r>
                        <a:rPr lang="en-GB" sz="1800" b="0" dirty="0" smtClean="0"/>
                        <a:t> </a:t>
                      </a:r>
                      <a:r>
                        <a:rPr lang="en-GB" sz="1800" b="1" dirty="0" smtClean="0"/>
                        <a:t>National Park	</a:t>
                      </a:r>
                      <a:endParaRPr lang="en-GB" sz="1800" b="1" dirty="0"/>
                    </a:p>
                  </a:txBody>
                  <a:tcPr/>
                </a:tc>
                <a:tc>
                  <a:txBody>
                    <a:bodyPr/>
                    <a:lstStyle/>
                    <a:p>
                      <a:pPr>
                        <a:lnSpc>
                          <a:spcPct val="120000"/>
                        </a:lnSpc>
                      </a:pPr>
                      <a:r>
                        <a:rPr lang="en-GB" sz="1800" b="0" dirty="0" smtClean="0"/>
                        <a:t>Bulgaria</a:t>
                      </a:r>
                      <a:endParaRPr lang="en-GB" sz="1800" b="0" dirty="0"/>
                    </a:p>
                  </a:txBody>
                  <a:tcPr/>
                </a:tc>
              </a:tr>
              <a:tr h="370840">
                <a:tc>
                  <a:txBody>
                    <a:bodyPr/>
                    <a:lstStyle/>
                    <a:p>
                      <a:pPr>
                        <a:lnSpc>
                          <a:spcPct val="120000"/>
                        </a:lnSpc>
                      </a:pPr>
                      <a:r>
                        <a:rPr lang="en-GB" sz="1800" b="0" dirty="0" smtClean="0"/>
                        <a:t>V</a:t>
                      </a:r>
                      <a:endParaRPr lang="en-GB" sz="1800" b="0" dirty="0"/>
                    </a:p>
                  </a:txBody>
                  <a:tcPr/>
                </a:tc>
                <a:tc>
                  <a:txBody>
                    <a:bodyPr/>
                    <a:lstStyle/>
                    <a:p>
                      <a:pPr>
                        <a:lnSpc>
                          <a:spcPct val="120000"/>
                        </a:lnSpc>
                      </a:pPr>
                      <a:r>
                        <a:rPr lang="en-GB" sz="1800" b="0" dirty="0" smtClean="0"/>
                        <a:t>Yorkshire Dales </a:t>
                      </a:r>
                      <a:r>
                        <a:rPr lang="en-GB" sz="1800" b="1" dirty="0" smtClean="0"/>
                        <a:t>National Park</a:t>
                      </a:r>
                      <a:endParaRPr lang="en-GB" sz="1800" b="1" dirty="0"/>
                    </a:p>
                  </a:txBody>
                  <a:tcPr/>
                </a:tc>
                <a:tc>
                  <a:txBody>
                    <a:bodyPr/>
                    <a:lstStyle/>
                    <a:p>
                      <a:pPr>
                        <a:lnSpc>
                          <a:spcPct val="120000"/>
                        </a:lnSpc>
                      </a:pPr>
                      <a:r>
                        <a:rPr lang="en-GB" sz="1800" b="0" dirty="0" smtClean="0"/>
                        <a:t>UK</a:t>
                      </a:r>
                      <a:endParaRPr lang="en-GB" sz="1800" b="0" dirty="0"/>
                    </a:p>
                  </a:txBody>
                  <a:tcPr/>
                </a:tc>
              </a:tr>
              <a:tr h="370840">
                <a:tc>
                  <a:txBody>
                    <a:bodyPr/>
                    <a:lstStyle/>
                    <a:p>
                      <a:pPr>
                        <a:lnSpc>
                          <a:spcPct val="120000"/>
                        </a:lnSpc>
                      </a:pPr>
                      <a:r>
                        <a:rPr lang="en-GB" sz="1800" b="0" dirty="0" smtClean="0"/>
                        <a:t>VI</a:t>
                      </a:r>
                      <a:endParaRPr lang="en-GB" sz="1800" b="0" dirty="0"/>
                    </a:p>
                  </a:txBody>
                  <a:tcPr/>
                </a:tc>
                <a:tc>
                  <a:txBody>
                    <a:bodyPr/>
                    <a:lstStyle/>
                    <a:p>
                      <a:pPr>
                        <a:lnSpc>
                          <a:spcPct val="120000"/>
                        </a:lnSpc>
                      </a:pPr>
                      <a:r>
                        <a:rPr lang="en-GB" sz="1800" b="0" dirty="0" err="1" smtClean="0"/>
                        <a:t>Etniko</a:t>
                      </a:r>
                      <a:r>
                        <a:rPr lang="en-GB" sz="1800" b="0" dirty="0" smtClean="0"/>
                        <a:t> </a:t>
                      </a:r>
                      <a:r>
                        <a:rPr lang="en-GB" sz="1800" b="1" dirty="0" err="1" smtClean="0"/>
                        <a:t>Ygrotopiko</a:t>
                      </a:r>
                      <a:r>
                        <a:rPr lang="en-GB" sz="1800" b="1" dirty="0" smtClean="0"/>
                        <a:t> </a:t>
                      </a:r>
                      <a:r>
                        <a:rPr lang="en-GB" sz="1800" b="1" dirty="0" err="1" smtClean="0"/>
                        <a:t>Parko</a:t>
                      </a:r>
                      <a:r>
                        <a:rPr lang="en-GB" sz="1800" b="1" dirty="0" smtClean="0"/>
                        <a:t> </a:t>
                      </a:r>
                      <a:endParaRPr lang="en-GB" sz="1800" b="1" dirty="0"/>
                    </a:p>
                  </a:txBody>
                  <a:tcPr/>
                </a:tc>
                <a:tc>
                  <a:txBody>
                    <a:bodyPr/>
                    <a:lstStyle/>
                    <a:p>
                      <a:pPr>
                        <a:lnSpc>
                          <a:spcPct val="120000"/>
                        </a:lnSpc>
                      </a:pPr>
                      <a:r>
                        <a:rPr lang="en-GB" sz="1800" b="0" dirty="0" smtClean="0"/>
                        <a:t>Greece</a:t>
                      </a:r>
                      <a:endParaRPr lang="en-GB" sz="1800" b="0" dirty="0"/>
                    </a:p>
                  </a:txBody>
                  <a:tcPr/>
                </a:tc>
              </a:tr>
              <a:tr h="370840">
                <a:tc>
                  <a:txBody>
                    <a:bodyPr/>
                    <a:lstStyle/>
                    <a:p>
                      <a:pPr>
                        <a:lnSpc>
                          <a:spcPct val="120000"/>
                        </a:lnSpc>
                      </a:pPr>
                      <a:r>
                        <a:rPr lang="en-GB" sz="1800" b="0" dirty="0" smtClean="0"/>
                        <a:t>Not recorded</a:t>
                      </a:r>
                      <a:endParaRPr lang="en-GB" sz="1800" b="0" dirty="0"/>
                    </a:p>
                  </a:txBody>
                  <a:tcPr/>
                </a:tc>
                <a:tc>
                  <a:txBody>
                    <a:bodyPr/>
                    <a:lstStyle/>
                    <a:p>
                      <a:pPr>
                        <a:lnSpc>
                          <a:spcPct val="120000"/>
                        </a:lnSpc>
                      </a:pPr>
                      <a:r>
                        <a:rPr lang="en-GB" sz="1800" b="0" dirty="0" err="1" smtClean="0"/>
                        <a:t>Burren</a:t>
                      </a:r>
                      <a:r>
                        <a:rPr lang="en-GB" sz="1800" b="0" dirty="0" smtClean="0"/>
                        <a:t> </a:t>
                      </a:r>
                      <a:r>
                        <a:rPr lang="en-GB" sz="1800" b="1" baseline="0" dirty="0" smtClean="0"/>
                        <a:t>National Park</a:t>
                      </a:r>
                      <a:endParaRPr lang="en-GB" sz="1800" b="1" dirty="0"/>
                    </a:p>
                  </a:txBody>
                  <a:tcPr/>
                </a:tc>
                <a:tc>
                  <a:txBody>
                    <a:bodyPr/>
                    <a:lstStyle/>
                    <a:p>
                      <a:pPr>
                        <a:lnSpc>
                          <a:spcPct val="120000"/>
                        </a:lnSpc>
                      </a:pPr>
                      <a:r>
                        <a:rPr lang="en-GB" sz="1800" b="0" dirty="0" smtClean="0"/>
                        <a:t>Ireland</a:t>
                      </a:r>
                      <a:endParaRPr lang="en-GB" sz="1800" b="0" dirty="0"/>
                    </a:p>
                  </a:txBody>
                  <a:tcPr/>
                </a:tc>
              </a:tr>
            </a:tbl>
          </a:graphicData>
        </a:graphic>
      </p:graphicFrame>
      <p:sp>
        <p:nvSpPr>
          <p:cNvPr id="2" name="Rectangle 1"/>
          <p:cNvSpPr/>
          <p:nvPr/>
        </p:nvSpPr>
        <p:spPr>
          <a:xfrm>
            <a:off x="611560" y="1124744"/>
            <a:ext cx="7776864" cy="1107996"/>
          </a:xfrm>
          <a:prstGeom prst="rect">
            <a:avLst/>
          </a:prstGeom>
        </p:spPr>
        <p:txBody>
          <a:bodyPr wrap="square">
            <a:spAutoFit/>
          </a:bodyPr>
          <a:lstStyle/>
          <a:p>
            <a:r>
              <a:rPr lang="en-GB" sz="1600" dirty="0" smtClean="0">
                <a:solidFill>
                  <a:srgbClr val="8199A4"/>
                </a:solidFill>
              </a:rPr>
              <a:t>Many countries have categorized their National Parks under other IUCN categories due to differences in their objectives. This does not mean that it has to be managed according to the guidelines under category II. </a:t>
            </a:r>
          </a:p>
          <a:p>
            <a:pPr lvl="1"/>
            <a:endParaRPr lang="en-GB" dirty="0">
              <a:solidFill>
                <a:srgbClr val="8199A4"/>
              </a:solidFill>
            </a:endParaRPr>
          </a:p>
        </p:txBody>
      </p:sp>
    </p:spTree>
    <p:extLst>
      <p:ext uri="{BB962C8B-B14F-4D97-AF65-F5344CB8AC3E}">
        <p14:creationId xmlns:p14="http://schemas.microsoft.com/office/powerpoint/2010/main" val="23021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268760"/>
          </a:xfrm>
        </p:spPr>
        <p:txBody>
          <a:bodyPr>
            <a:normAutofit/>
          </a:bodyPr>
          <a:lstStyle/>
          <a:p>
            <a:pPr algn="ctr"/>
            <a:r>
              <a:rPr lang="en-GB" dirty="0" smtClean="0"/>
              <a:t>Governance Type</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785751741"/>
              </p:ext>
            </p:extLst>
          </p:nvPr>
        </p:nvGraphicFramePr>
        <p:xfrm>
          <a:off x="683568" y="1739717"/>
          <a:ext cx="7632848" cy="3752506"/>
        </p:xfrm>
        <a:graphic>
          <a:graphicData uri="http://schemas.openxmlformats.org/drawingml/2006/table">
            <a:tbl>
              <a:tblPr firstRow="1" bandRow="1">
                <a:tableStyleId>{69CF1AB2-1976-4502-BF36-3FF5EA218861}</a:tableStyleId>
              </a:tblPr>
              <a:tblGrid>
                <a:gridCol w="4172623"/>
                <a:gridCol w="3460225"/>
              </a:tblGrid>
              <a:tr h="524928">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GB" sz="1600" b="0" i="0" u="none" strike="noStrike" kern="1200" dirty="0" smtClean="0">
                          <a:solidFill>
                            <a:srgbClr val="000000"/>
                          </a:solidFill>
                          <a:latin typeface="+mn-lt"/>
                          <a:ea typeface="+mn-ea"/>
                          <a:cs typeface="+mn-cs"/>
                        </a:rPr>
                        <a:t>Federal or national ministry or agency</a:t>
                      </a:r>
                      <a:r>
                        <a:rPr lang="en-GB" sz="1600" b="0" dirty="0" smtClean="0"/>
                        <a:t>	</a:t>
                      </a:r>
                      <a:endParaRPr lang="en-GB" sz="1600" b="0" dirty="0"/>
                    </a:p>
                  </a:txBody>
                  <a:tcPr/>
                </a:tc>
                <a:tc>
                  <a:txBody>
                    <a:bodyPr/>
                    <a:lstStyle/>
                    <a:p>
                      <a:pPr>
                        <a:lnSpc>
                          <a:spcPct val="120000"/>
                        </a:lnSpc>
                      </a:pPr>
                      <a:r>
                        <a:rPr lang="en-GB" sz="1600" b="0" smtClean="0"/>
                        <a:t>For-profit organizations</a:t>
                      </a:r>
                      <a:endParaRPr lang="en-GB" sz="1600" b="0" dirty="0"/>
                    </a:p>
                  </a:txBody>
                  <a:tcPr/>
                </a:tc>
              </a:tr>
              <a:tr h="370840">
                <a:tc>
                  <a:txBody>
                    <a:bodyPr/>
                    <a:lstStyle/>
                    <a:p>
                      <a:r>
                        <a:rPr lang="en-GB" sz="1600" b="0" i="0" u="none" strike="noStrike" kern="1200" dirty="0" smtClean="0">
                          <a:solidFill>
                            <a:srgbClr val="000000"/>
                          </a:solidFill>
                          <a:latin typeface="+mn-lt"/>
                          <a:ea typeface="+mn-ea"/>
                          <a:cs typeface="+mn-cs"/>
                        </a:rPr>
                        <a:t>Sub-national ministry</a:t>
                      </a:r>
                      <a:r>
                        <a:rPr lang="en-GB" sz="1600" b="0" i="0" u="none" strike="noStrike" kern="1200" baseline="0" dirty="0" smtClean="0">
                          <a:solidFill>
                            <a:srgbClr val="000000"/>
                          </a:solidFill>
                          <a:latin typeface="+mn-lt"/>
                          <a:ea typeface="+mn-ea"/>
                          <a:cs typeface="+mn-cs"/>
                        </a:rPr>
                        <a:t> or agency</a:t>
                      </a:r>
                      <a:endParaRPr lang="en-GB" sz="1600" b="0" kern="1200" dirty="0">
                        <a:solidFill>
                          <a:schemeClr val="dk1"/>
                        </a:solidFill>
                        <a:latin typeface="+mn-lt"/>
                        <a:ea typeface="+mn-ea"/>
                        <a:cs typeface="+mn-cs"/>
                      </a:endParaRPr>
                    </a:p>
                  </a:txBody>
                  <a:tcPr/>
                </a:tc>
                <a:tc>
                  <a:txBody>
                    <a:bodyPr/>
                    <a:lstStyle/>
                    <a:p>
                      <a:r>
                        <a:rPr lang="en-GB" sz="1600" dirty="0" smtClean="0"/>
                        <a:t>Indigenous Peoples</a:t>
                      </a:r>
                      <a:endParaRPr lang="en-GB" sz="1600" dirty="0"/>
                    </a:p>
                  </a:txBody>
                  <a:tcPr/>
                </a:tc>
              </a:tr>
              <a:tr h="370840">
                <a:tc>
                  <a:txBody>
                    <a:bodyPr/>
                    <a:lstStyle/>
                    <a:p>
                      <a:r>
                        <a:rPr lang="en-GB" sz="1600" b="0" i="0" u="none" strike="noStrike" kern="1200" dirty="0" smtClean="0">
                          <a:solidFill>
                            <a:srgbClr val="000000"/>
                          </a:solidFill>
                          <a:latin typeface="+mn-lt"/>
                          <a:ea typeface="+mn-ea"/>
                          <a:cs typeface="+mn-cs"/>
                        </a:rPr>
                        <a:t>Government delegated management</a:t>
                      </a:r>
                      <a:endParaRPr lang="en-GB" sz="1600" b="0" kern="120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GB" sz="1600" dirty="0" smtClean="0"/>
                        <a:t>Community Conserved Territories and Areas (ICCAs)</a:t>
                      </a:r>
                    </a:p>
                    <a:p>
                      <a:pPr>
                        <a:lnSpc>
                          <a:spcPct val="120000"/>
                        </a:lnSpc>
                      </a:pPr>
                      <a:endParaRPr lang="en-GB" sz="1600" b="0" dirty="0"/>
                    </a:p>
                  </a:txBody>
                  <a:tcPr/>
                </a:tc>
              </a:tr>
              <a:tr h="370840">
                <a:tc>
                  <a:txBody>
                    <a:bodyPr/>
                    <a:lstStyle/>
                    <a:p>
                      <a:r>
                        <a:rPr lang="en-GB" sz="1600" b="0" kern="1200" dirty="0" err="1" smtClean="0">
                          <a:solidFill>
                            <a:schemeClr val="dk1"/>
                          </a:solidFill>
                          <a:latin typeface="+mn-lt"/>
                          <a:ea typeface="+mn-ea"/>
                          <a:cs typeface="+mn-cs"/>
                        </a:rPr>
                        <a:t>Transboundary</a:t>
                      </a:r>
                      <a:r>
                        <a:rPr lang="en-GB" sz="1600" b="0" kern="1200" dirty="0" smtClean="0">
                          <a:solidFill>
                            <a:schemeClr val="dk1"/>
                          </a:solidFill>
                          <a:latin typeface="+mn-lt"/>
                          <a:ea typeface="+mn-ea"/>
                          <a:cs typeface="+mn-cs"/>
                        </a:rPr>
                        <a:t> governance</a:t>
                      </a:r>
                      <a:endParaRPr lang="en-GB" sz="1600" b="0" kern="1200" dirty="0">
                        <a:solidFill>
                          <a:schemeClr val="dk1"/>
                        </a:solidFill>
                        <a:latin typeface="+mn-lt"/>
                        <a:ea typeface="+mn-ea"/>
                        <a:cs typeface="+mn-cs"/>
                      </a:endParaRPr>
                    </a:p>
                  </a:txBody>
                  <a:tcPr/>
                </a:tc>
                <a:tc>
                  <a:txBody>
                    <a:bodyPr/>
                    <a:lstStyle/>
                    <a:p>
                      <a:pPr>
                        <a:lnSpc>
                          <a:spcPct val="120000"/>
                        </a:lnSpc>
                      </a:pPr>
                      <a:endParaRPr lang="en-GB" sz="1600" b="0" dirty="0"/>
                    </a:p>
                  </a:txBody>
                  <a:tcPr/>
                </a:tc>
              </a:tr>
              <a:tr h="370840">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GB" sz="1600" b="0" kern="1200" dirty="0" smtClean="0">
                          <a:solidFill>
                            <a:schemeClr val="dk1"/>
                          </a:solidFill>
                          <a:latin typeface="+mn-lt"/>
                          <a:ea typeface="+mn-ea"/>
                          <a:cs typeface="+mn-cs"/>
                        </a:rPr>
                        <a:t>Collaborative governance</a:t>
                      </a:r>
                      <a:r>
                        <a:rPr lang="en-GB" sz="1600" b="1" dirty="0" smtClean="0"/>
                        <a:t>	</a:t>
                      </a:r>
                      <a:endParaRPr lang="en-GB" sz="1600" b="1" dirty="0"/>
                    </a:p>
                  </a:txBody>
                  <a:tcPr/>
                </a:tc>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GB" sz="1600" b="0" dirty="0" smtClean="0"/>
                        <a:t>Not reported</a:t>
                      </a:r>
                    </a:p>
                  </a:txBody>
                  <a:tcPr/>
                </a:tc>
              </a:tr>
              <a:tr h="370840">
                <a:tc>
                  <a:txBody>
                    <a:bodyPr/>
                    <a:lstStyle/>
                    <a:p>
                      <a:pPr>
                        <a:lnSpc>
                          <a:spcPct val="120000"/>
                        </a:lnSpc>
                      </a:pPr>
                      <a:r>
                        <a:rPr lang="en-GB" sz="1600" b="0" dirty="0" smtClean="0"/>
                        <a:t>Joint governance </a:t>
                      </a:r>
                      <a:endParaRPr lang="en-GB" sz="1600" b="0" dirty="0"/>
                    </a:p>
                  </a:txBody>
                  <a:tcPr/>
                </a:tc>
                <a:tc>
                  <a:txBody>
                    <a:bodyPr/>
                    <a:lstStyle/>
                    <a:p>
                      <a:pPr>
                        <a:lnSpc>
                          <a:spcPct val="120000"/>
                        </a:lnSpc>
                      </a:pPr>
                      <a:endParaRPr lang="en-GB" sz="1600" b="0" dirty="0"/>
                    </a:p>
                  </a:txBody>
                  <a:tcPr/>
                </a:tc>
              </a:tr>
              <a:tr h="370840">
                <a:tc>
                  <a:txBody>
                    <a:bodyPr/>
                    <a:lstStyle/>
                    <a:p>
                      <a:pPr>
                        <a:lnSpc>
                          <a:spcPct val="120000"/>
                        </a:lnSpc>
                      </a:pPr>
                      <a:r>
                        <a:rPr lang="en-GB" sz="1600" b="0" dirty="0" smtClean="0"/>
                        <a:t>Individual landowners</a:t>
                      </a:r>
                      <a:endParaRPr lang="en-GB" sz="1600" b="0" dirty="0"/>
                    </a:p>
                  </a:txBody>
                  <a:tcPr/>
                </a:tc>
                <a:tc>
                  <a:txBody>
                    <a:bodyPr/>
                    <a:lstStyle/>
                    <a:p>
                      <a:pPr>
                        <a:lnSpc>
                          <a:spcPct val="120000"/>
                        </a:lnSpc>
                      </a:pPr>
                      <a:endParaRPr lang="en-GB" sz="1600" b="0" dirty="0"/>
                    </a:p>
                  </a:txBody>
                  <a:tcPr/>
                </a:tc>
              </a:tr>
              <a:tr h="370840">
                <a:tc>
                  <a:txBody>
                    <a:bodyPr/>
                    <a:lstStyle/>
                    <a:p>
                      <a:pPr>
                        <a:lnSpc>
                          <a:spcPct val="120000"/>
                        </a:lnSpc>
                      </a:pPr>
                      <a:r>
                        <a:rPr lang="en-GB" sz="1600" b="0" dirty="0" smtClean="0"/>
                        <a:t>Non-profit</a:t>
                      </a:r>
                      <a:r>
                        <a:rPr lang="en-GB" sz="1600" b="0" baseline="0" dirty="0" smtClean="0"/>
                        <a:t> organisations</a:t>
                      </a:r>
                      <a:endParaRPr lang="en-GB" sz="1600" b="0" dirty="0"/>
                    </a:p>
                  </a:txBody>
                  <a:tcPr/>
                </a:tc>
                <a:tc>
                  <a:txBody>
                    <a:bodyPr/>
                    <a:lstStyle/>
                    <a:p>
                      <a:pPr>
                        <a:lnSpc>
                          <a:spcPct val="120000"/>
                        </a:lnSpc>
                      </a:pPr>
                      <a:endParaRPr lang="en-GB" sz="1600" b="0" dirty="0"/>
                    </a:p>
                  </a:txBody>
                  <a:tcPr/>
                </a:tc>
              </a:tr>
            </a:tbl>
          </a:graphicData>
        </a:graphic>
      </p:graphicFrame>
      <p:sp>
        <p:nvSpPr>
          <p:cNvPr id="2" name="Rectangle 1"/>
          <p:cNvSpPr/>
          <p:nvPr/>
        </p:nvSpPr>
        <p:spPr>
          <a:xfrm>
            <a:off x="611560" y="908720"/>
            <a:ext cx="7776864" cy="830997"/>
          </a:xfrm>
          <a:prstGeom prst="rect">
            <a:avLst/>
          </a:prstGeom>
        </p:spPr>
        <p:txBody>
          <a:bodyPr wrap="square">
            <a:spAutoFit/>
          </a:bodyPr>
          <a:lstStyle/>
          <a:p>
            <a:r>
              <a:rPr lang="en-GB" sz="1600" dirty="0" smtClean="0">
                <a:solidFill>
                  <a:srgbClr val="8199A4"/>
                </a:solidFill>
              </a:rPr>
              <a:t>Governance: The </a:t>
            </a:r>
            <a:r>
              <a:rPr lang="en-GB" sz="1600" dirty="0">
                <a:solidFill>
                  <a:srgbClr val="8199A4"/>
                </a:solidFill>
              </a:rPr>
              <a:t>interactions among structures, processes and traditions that determine how power and responsibilities are exercised, how decisions are taken and how citizens or other stakeholders have their </a:t>
            </a:r>
            <a:r>
              <a:rPr lang="en-GB" sz="1600" dirty="0" smtClean="0">
                <a:solidFill>
                  <a:srgbClr val="8199A4"/>
                </a:solidFill>
              </a:rPr>
              <a:t>say.</a:t>
            </a:r>
            <a:endParaRPr lang="en-GB" sz="1600" dirty="0">
              <a:solidFill>
                <a:srgbClr val="8199A4"/>
              </a:solidFill>
            </a:endParaRPr>
          </a:p>
        </p:txBody>
      </p:sp>
      <p:sp>
        <p:nvSpPr>
          <p:cNvPr id="5" name="Rectangle 4"/>
          <p:cNvSpPr/>
          <p:nvPr/>
        </p:nvSpPr>
        <p:spPr>
          <a:xfrm>
            <a:off x="5076056" y="6165304"/>
            <a:ext cx="4572000" cy="430887"/>
          </a:xfrm>
          <a:prstGeom prst="rect">
            <a:avLst/>
          </a:prstGeom>
        </p:spPr>
        <p:txBody>
          <a:bodyPr>
            <a:spAutoFit/>
          </a:bodyPr>
          <a:lstStyle/>
          <a:p>
            <a:r>
              <a:rPr lang="en-GB" sz="1100" dirty="0" err="1"/>
              <a:t>Borrini-Feyerabend</a:t>
            </a:r>
            <a:r>
              <a:rPr lang="en-GB" sz="1100" dirty="0"/>
              <a:t>, G., N. Dudley, T. Jaeger, B. </a:t>
            </a:r>
            <a:r>
              <a:rPr lang="en-GB" sz="1100" dirty="0" err="1"/>
              <a:t>Lassen</a:t>
            </a:r>
            <a:r>
              <a:rPr lang="en-GB" sz="1100" dirty="0"/>
              <a:t>, N. Pathak Broome, A. Phillips and T. </a:t>
            </a:r>
            <a:r>
              <a:rPr lang="en-GB" sz="1100" dirty="0" err="1"/>
              <a:t>Sandwith</a:t>
            </a:r>
            <a:r>
              <a:rPr lang="en-GB" sz="1100" dirty="0"/>
              <a:t> (2013). </a:t>
            </a:r>
          </a:p>
        </p:txBody>
      </p:sp>
    </p:spTree>
    <p:extLst>
      <p:ext uri="{BB962C8B-B14F-4D97-AF65-F5344CB8AC3E}">
        <p14:creationId xmlns:p14="http://schemas.microsoft.com/office/powerpoint/2010/main" val="90391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0"/>
          </p:nvPr>
        </p:nvSpPr>
        <p:spPr>
          <a:xfrm>
            <a:off x="376783" y="1628800"/>
            <a:ext cx="8208912" cy="4176464"/>
          </a:xfrm>
        </p:spPr>
        <p:txBody>
          <a:bodyPr>
            <a:normAutofit/>
          </a:bodyPr>
          <a:lstStyle/>
          <a:p>
            <a:pPr>
              <a:buFont typeface="Arial" panose="020B0604020202020204" pitchFamily="34" charset="0"/>
              <a:buChar char="•"/>
            </a:pPr>
            <a:r>
              <a:rPr lang="en-GB" dirty="0" smtClean="0">
                <a:solidFill>
                  <a:srgbClr val="8199A4"/>
                </a:solidFill>
              </a:rPr>
              <a:t>Defined by their relationship with and dependence on natural resources. </a:t>
            </a:r>
            <a:r>
              <a:rPr lang="en-GB" baseline="30000" dirty="0" smtClean="0">
                <a:solidFill>
                  <a:srgbClr val="8199A4"/>
                </a:solidFill>
              </a:rPr>
              <a:t>1</a:t>
            </a:r>
            <a:endParaRPr lang="en-GB" dirty="0" smtClean="0">
              <a:solidFill>
                <a:srgbClr val="8199A4"/>
              </a:solidFill>
            </a:endParaRPr>
          </a:p>
          <a:p>
            <a:pPr>
              <a:buFont typeface="Arial" panose="020B0604020202020204" pitchFamily="34" charset="0"/>
              <a:buChar char="•"/>
            </a:pPr>
            <a:endParaRPr lang="en-GB" baseline="30000" dirty="0">
              <a:solidFill>
                <a:srgbClr val="8199A4"/>
              </a:solidFill>
            </a:endParaRPr>
          </a:p>
          <a:p>
            <a:pPr>
              <a:buFont typeface="Arial" panose="020B0604020202020204" pitchFamily="34" charset="0"/>
              <a:buChar char="•"/>
            </a:pPr>
            <a:r>
              <a:rPr lang="en-GB" dirty="0" smtClean="0">
                <a:solidFill>
                  <a:srgbClr val="8199A4"/>
                </a:solidFill>
              </a:rPr>
              <a:t>ICCAs should exhibit three key characteristics:</a:t>
            </a:r>
            <a:r>
              <a:rPr lang="en-GB" dirty="0" smtClean="0"/>
              <a:t/>
            </a:r>
            <a:br>
              <a:rPr lang="en-GB" dirty="0" smtClean="0"/>
            </a:br>
            <a:r>
              <a:rPr lang="en-GB" dirty="0" smtClean="0"/>
              <a:t/>
            </a:r>
            <a:br>
              <a:rPr lang="en-GB" dirty="0" smtClean="0"/>
            </a:br>
            <a:r>
              <a:rPr lang="en-GB" dirty="0" smtClean="0">
                <a:solidFill>
                  <a:srgbClr val="7D872B"/>
                </a:solidFill>
              </a:rPr>
              <a:t>a) Community: </a:t>
            </a:r>
            <a:r>
              <a:rPr lang="en-GB" dirty="0" smtClean="0">
                <a:solidFill>
                  <a:srgbClr val="8199A4"/>
                </a:solidFill>
              </a:rPr>
              <a:t>A well defined people or community with a close relation to a defined location.</a:t>
            </a:r>
          </a:p>
          <a:p>
            <a:endParaRPr lang="en-GB" dirty="0" smtClean="0"/>
          </a:p>
          <a:p>
            <a:r>
              <a:rPr lang="en-GB" dirty="0"/>
              <a:t>	</a:t>
            </a:r>
            <a:r>
              <a:rPr lang="en-GB" dirty="0" smtClean="0">
                <a:solidFill>
                  <a:srgbClr val="7D872B"/>
                </a:solidFill>
              </a:rPr>
              <a:t>b) Decisions: </a:t>
            </a:r>
            <a:r>
              <a:rPr lang="en-GB" dirty="0" smtClean="0">
                <a:solidFill>
                  <a:srgbClr val="8199A4"/>
                </a:solidFill>
              </a:rPr>
              <a:t>The people or community is the major player in decision-making regarding the site.</a:t>
            </a:r>
          </a:p>
          <a:p>
            <a:endParaRPr lang="en-GB" dirty="0" smtClean="0"/>
          </a:p>
          <a:p>
            <a:r>
              <a:rPr lang="en-GB" dirty="0"/>
              <a:t>	</a:t>
            </a:r>
            <a:r>
              <a:rPr lang="en-GB" dirty="0" smtClean="0">
                <a:solidFill>
                  <a:srgbClr val="7D872B"/>
                </a:solidFill>
              </a:rPr>
              <a:t>c)</a:t>
            </a:r>
            <a:r>
              <a:rPr lang="en-GB" dirty="0" smtClean="0"/>
              <a:t> </a:t>
            </a:r>
            <a:r>
              <a:rPr lang="en-GB" dirty="0" smtClean="0">
                <a:solidFill>
                  <a:srgbClr val="7D872B"/>
                </a:solidFill>
              </a:rPr>
              <a:t>Conservation: </a:t>
            </a:r>
            <a:r>
              <a:rPr lang="en-GB" dirty="0" smtClean="0">
                <a:solidFill>
                  <a:srgbClr val="8199A4"/>
                </a:solidFill>
              </a:rPr>
              <a:t>The people’s or community’s decisions lead to the conservation benefits.</a:t>
            </a:r>
          </a:p>
          <a:p>
            <a:endParaRPr lang="en-GB" dirty="0"/>
          </a:p>
          <a:p>
            <a:r>
              <a:rPr lang="en-GB" dirty="0" smtClean="0"/>
              <a:t>				</a:t>
            </a:r>
            <a:endParaRPr lang="en-GB" dirty="0"/>
          </a:p>
        </p:txBody>
      </p:sp>
      <p:sp>
        <p:nvSpPr>
          <p:cNvPr id="6" name="TextBox 5"/>
          <p:cNvSpPr txBox="1"/>
          <p:nvPr/>
        </p:nvSpPr>
        <p:spPr>
          <a:xfrm>
            <a:off x="448791" y="1005867"/>
            <a:ext cx="8064896" cy="367283"/>
          </a:xfrm>
          <a:prstGeom prst="rect">
            <a:avLst/>
          </a:prstGeom>
          <a:noFill/>
        </p:spPr>
        <p:txBody>
          <a:bodyPr wrap="square" rtlCol="0">
            <a:spAutoFit/>
          </a:bodyPr>
          <a:lstStyle/>
          <a:p>
            <a:r>
              <a:rPr lang="en-GB" dirty="0" smtClean="0">
                <a:solidFill>
                  <a:srgbClr val="7D872B"/>
                </a:solidFill>
              </a:rPr>
              <a:t>1) Indigenous Peoples’ and Community Conserved Territories and Areas (ICCAs)</a:t>
            </a:r>
            <a:endParaRPr lang="en-GB" dirty="0">
              <a:solidFill>
                <a:srgbClr val="7D872B"/>
              </a:solidFill>
            </a:endParaRPr>
          </a:p>
        </p:txBody>
      </p:sp>
      <p:sp>
        <p:nvSpPr>
          <p:cNvPr id="7" name="TextBox 6"/>
          <p:cNvSpPr txBox="1"/>
          <p:nvPr/>
        </p:nvSpPr>
        <p:spPr>
          <a:xfrm>
            <a:off x="1763688" y="6060914"/>
            <a:ext cx="6391876" cy="369332"/>
          </a:xfrm>
          <a:prstGeom prst="rect">
            <a:avLst/>
          </a:prstGeom>
          <a:noFill/>
        </p:spPr>
        <p:txBody>
          <a:bodyPr wrap="square" rtlCol="0">
            <a:spAutoFit/>
          </a:bodyPr>
          <a:lstStyle/>
          <a:p>
            <a:r>
              <a:rPr lang="en-GB" sz="900" dirty="0"/>
              <a:t>1 See Convention on Biological Diversity document Guidance for the Discussions Concerning Local Communities within the Context of the Convention on Biological Diversity (ref. UNEP/CBD/AHEG/LCR/1/2).</a:t>
            </a:r>
            <a:endParaRPr lang="en-GB" sz="1050" dirty="0"/>
          </a:p>
        </p:txBody>
      </p:sp>
      <p:sp>
        <p:nvSpPr>
          <p:cNvPr id="5" name="Title 1"/>
          <p:cNvSpPr>
            <a:spLocks noGrp="1"/>
          </p:cNvSpPr>
          <p:nvPr>
            <p:ph type="title"/>
          </p:nvPr>
        </p:nvSpPr>
        <p:spPr>
          <a:xfrm>
            <a:off x="0" y="-6655"/>
            <a:ext cx="9144000" cy="1143000"/>
          </a:xfrm>
        </p:spPr>
        <p:txBody>
          <a:bodyPr>
            <a:normAutofit/>
          </a:bodyPr>
          <a:lstStyle/>
          <a:p>
            <a:pPr algn="ctr"/>
            <a:r>
              <a:rPr lang="en-GB" dirty="0" smtClean="0"/>
              <a:t>Beyond National Parks: WDPA Case Study</a:t>
            </a:r>
            <a:endParaRPr lang="en-GB" dirty="0"/>
          </a:p>
        </p:txBody>
      </p:sp>
    </p:spTree>
    <p:extLst>
      <p:ext uri="{BB962C8B-B14F-4D97-AF65-F5344CB8AC3E}">
        <p14:creationId xmlns:p14="http://schemas.microsoft.com/office/powerpoint/2010/main" val="404551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229600" cy="562074"/>
          </a:xfrm>
        </p:spPr>
        <p:txBody>
          <a:bodyPr>
            <a:normAutofit/>
          </a:bodyPr>
          <a:lstStyle/>
          <a:p>
            <a:pPr algn="ctr"/>
            <a:r>
              <a:rPr lang="en-GB" dirty="0" smtClean="0"/>
              <a:t>Outline</a:t>
            </a:r>
            <a:endParaRPr lang="en-GB" dirty="0"/>
          </a:p>
        </p:txBody>
      </p:sp>
      <p:sp>
        <p:nvSpPr>
          <p:cNvPr id="5" name="Title 1"/>
          <p:cNvSpPr txBox="1">
            <a:spLocks/>
          </p:cNvSpPr>
          <p:nvPr/>
        </p:nvSpPr>
        <p:spPr>
          <a:xfrm>
            <a:off x="467544" y="980728"/>
            <a:ext cx="8229600" cy="475252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0" kern="1200">
                <a:solidFill>
                  <a:srgbClr val="0072A9"/>
                </a:solidFill>
                <a:latin typeface="Constantia" pitchFamily="18" charset="0"/>
                <a:ea typeface="+mj-ea"/>
                <a:cs typeface="+mj-cs"/>
              </a:defRPr>
            </a:lvl1pPr>
          </a:lstStyle>
          <a:p>
            <a:r>
              <a:rPr lang="en-GB" sz="2000" dirty="0" smtClean="0">
                <a:solidFill>
                  <a:srgbClr val="8199A4"/>
                </a:solidFill>
              </a:rPr>
              <a:t>1) Introduction</a:t>
            </a:r>
          </a:p>
          <a:p>
            <a:endParaRPr lang="en-GB" sz="2000" dirty="0">
              <a:solidFill>
                <a:srgbClr val="8199A4"/>
              </a:solidFill>
            </a:endParaRPr>
          </a:p>
          <a:p>
            <a:r>
              <a:rPr lang="en-GB" sz="2000" dirty="0" smtClean="0">
                <a:solidFill>
                  <a:srgbClr val="8199A4"/>
                </a:solidFill>
              </a:rPr>
              <a:t>2) What is the WDPA?</a:t>
            </a:r>
          </a:p>
          <a:p>
            <a:endParaRPr lang="en-GB" sz="2000" dirty="0" smtClean="0">
              <a:solidFill>
                <a:srgbClr val="8199A4"/>
              </a:solidFill>
            </a:endParaRPr>
          </a:p>
          <a:p>
            <a:r>
              <a:rPr lang="en-GB" sz="2000" dirty="0" smtClean="0">
                <a:solidFill>
                  <a:srgbClr val="8199A4"/>
                </a:solidFill>
              </a:rPr>
              <a:t>3) How is the WDPA compiled?</a:t>
            </a:r>
          </a:p>
          <a:p>
            <a:endParaRPr lang="en-GB" sz="2000" dirty="0" smtClean="0">
              <a:solidFill>
                <a:srgbClr val="8199A4"/>
              </a:solidFill>
            </a:endParaRPr>
          </a:p>
          <a:p>
            <a:r>
              <a:rPr lang="en-GB" sz="2000" dirty="0" smtClean="0">
                <a:solidFill>
                  <a:srgbClr val="8199A4"/>
                </a:solidFill>
              </a:rPr>
              <a:t>4) Uses of the WDPA</a:t>
            </a:r>
          </a:p>
          <a:p>
            <a:endParaRPr lang="en-GB" sz="2000" dirty="0" smtClean="0">
              <a:solidFill>
                <a:srgbClr val="8199A4"/>
              </a:solidFill>
            </a:endParaRPr>
          </a:p>
          <a:p>
            <a:r>
              <a:rPr lang="en-GB" sz="2000" dirty="0" smtClean="0">
                <a:solidFill>
                  <a:srgbClr val="8199A4"/>
                </a:solidFill>
              </a:rPr>
              <a:t>5) Future of the WDPA</a:t>
            </a:r>
            <a:r>
              <a:rPr lang="en-GB" dirty="0" smtClean="0"/>
              <a:t/>
            </a:r>
            <a:br>
              <a:rPr lang="en-GB" dirty="0" smtClean="0"/>
            </a:br>
            <a:endParaRPr lang="en-GB" dirty="0"/>
          </a:p>
        </p:txBody>
      </p:sp>
    </p:spTree>
    <p:extLst>
      <p:ext uri="{BB962C8B-B14F-4D97-AF65-F5344CB8AC3E}">
        <p14:creationId xmlns:p14="http://schemas.microsoft.com/office/powerpoint/2010/main" val="984327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91" y="1005867"/>
            <a:ext cx="8064896" cy="367283"/>
          </a:xfrm>
          <a:prstGeom prst="rect">
            <a:avLst/>
          </a:prstGeom>
          <a:noFill/>
        </p:spPr>
        <p:txBody>
          <a:bodyPr wrap="square" rtlCol="0">
            <a:spAutoFit/>
          </a:bodyPr>
          <a:lstStyle/>
          <a:p>
            <a:r>
              <a:rPr lang="en-GB" dirty="0" smtClean="0">
                <a:solidFill>
                  <a:srgbClr val="7D872B"/>
                </a:solidFill>
              </a:rPr>
              <a:t>1) Indigenous Peoples’ and Community Conserved Territories and Areas (ICCAs)</a:t>
            </a:r>
            <a:endParaRPr lang="en-GB" dirty="0">
              <a:solidFill>
                <a:srgbClr val="7D872B"/>
              </a:solidFill>
            </a:endParaRPr>
          </a:p>
        </p:txBody>
      </p:sp>
      <p:sp>
        <p:nvSpPr>
          <p:cNvPr id="8" name="Content Placeholder 2"/>
          <p:cNvSpPr>
            <a:spLocks noGrp="1"/>
          </p:cNvSpPr>
          <p:nvPr>
            <p:ph sz="quarter" idx="4294967295"/>
          </p:nvPr>
        </p:nvSpPr>
        <p:spPr>
          <a:xfrm>
            <a:off x="1617755" y="5373216"/>
            <a:ext cx="6895932" cy="1199391"/>
          </a:xfrm>
          <a:prstGeom prst="rect">
            <a:avLst/>
          </a:prstGeom>
          <a:solidFill>
            <a:schemeClr val="bg1"/>
          </a:solidFill>
        </p:spPr>
        <p:txBody>
          <a:bodyPr>
            <a:normAutofit/>
          </a:bodyPr>
          <a:lstStyle/>
          <a:p>
            <a:pPr marL="257175" indent="-257175">
              <a:buFont typeface="Arial" panose="020B0604020202020204" pitchFamily="34" charset="0"/>
              <a:buChar char="•"/>
            </a:pPr>
            <a:r>
              <a:rPr lang="en-GB" dirty="0" smtClean="0"/>
              <a:t>As of March 2015 ICCAs occurred in 36 countries in the WDPA </a:t>
            </a:r>
          </a:p>
          <a:p>
            <a:pPr marL="257175" indent="-257175">
              <a:buFont typeface="Arial" panose="020B0604020202020204" pitchFamily="34" charset="0"/>
              <a:buChar char="•"/>
            </a:pPr>
            <a:r>
              <a:rPr lang="en-GB" dirty="0" smtClean="0"/>
              <a:t>91% are in just 10 countries.</a:t>
            </a:r>
          </a:p>
          <a:p>
            <a:pPr marL="257175" indent="-257175">
              <a:buFont typeface="Arial" panose="020B0604020202020204" pitchFamily="34" charset="0"/>
              <a:buChar char="•"/>
            </a:pPr>
            <a:r>
              <a:rPr lang="en-GB" dirty="0" smtClean="0"/>
              <a:t>Strongly biased to where the government recognises ICCAs (70% reported by government sources).</a:t>
            </a:r>
            <a:endParaRPr lang="en-GB" dirty="0"/>
          </a:p>
        </p:txBody>
      </p:sp>
      <p:sp>
        <p:nvSpPr>
          <p:cNvPr id="9" name="Title 1"/>
          <p:cNvSpPr txBox="1">
            <a:spLocks/>
          </p:cNvSpPr>
          <p:nvPr/>
        </p:nvSpPr>
        <p:spPr>
          <a:xfrm>
            <a:off x="0" y="-6655"/>
            <a:ext cx="9144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0" kern="1200" baseline="0">
                <a:solidFill>
                  <a:srgbClr val="0072A9"/>
                </a:solidFill>
                <a:latin typeface="Constantia" pitchFamily="18" charset="0"/>
                <a:ea typeface="+mj-ea"/>
                <a:cs typeface="+mj-cs"/>
              </a:defRPr>
            </a:lvl1pPr>
          </a:lstStyle>
          <a:p>
            <a:pPr algn="ctr"/>
            <a:r>
              <a:rPr lang="en-GB" dirty="0" smtClean="0"/>
              <a:t>Beyond National Parks: WDPA Case Study</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5" y="1428750"/>
            <a:ext cx="8172450" cy="4000500"/>
          </a:xfrm>
          <a:prstGeom prst="rect">
            <a:avLst/>
          </a:prstGeom>
        </p:spPr>
      </p:pic>
    </p:spTree>
    <p:extLst>
      <p:ext uri="{BB962C8B-B14F-4D97-AF65-F5344CB8AC3E}">
        <p14:creationId xmlns:p14="http://schemas.microsoft.com/office/powerpoint/2010/main" val="34938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ctr"/>
            <a:r>
              <a:rPr lang="en-GB" dirty="0" smtClean="0"/>
              <a:t>ICCAs and Aichi Targets</a:t>
            </a:r>
            <a:endParaRPr lang="en-GB" dirty="0"/>
          </a:p>
        </p:txBody>
      </p:sp>
      <p:sp>
        <p:nvSpPr>
          <p:cNvPr id="3" name="Content Placeholder 2"/>
          <p:cNvSpPr>
            <a:spLocks noGrp="1"/>
          </p:cNvSpPr>
          <p:nvPr>
            <p:ph idx="1"/>
          </p:nvPr>
        </p:nvSpPr>
        <p:spPr>
          <a:xfrm>
            <a:off x="629974" y="980728"/>
            <a:ext cx="7599626" cy="4403709"/>
          </a:xfrm>
        </p:spPr>
        <p:txBody>
          <a:bodyPr>
            <a:normAutofit/>
          </a:bodyPr>
          <a:lstStyle/>
          <a:p>
            <a:endParaRPr lang="en-GB" dirty="0" smtClean="0"/>
          </a:p>
          <a:p>
            <a:r>
              <a:rPr lang="en-GB" dirty="0" smtClean="0"/>
              <a:t>ICCAs </a:t>
            </a:r>
            <a:r>
              <a:rPr lang="en-GB" dirty="0"/>
              <a:t>are relevant to all Aichi Targets, but Targets </a:t>
            </a:r>
            <a:r>
              <a:rPr lang="en-GB" dirty="0" smtClean="0"/>
              <a:t>1,5,7,11,13,14 </a:t>
            </a:r>
            <a:r>
              <a:rPr lang="en-GB" dirty="0"/>
              <a:t>and 18 cannot be achieved without ICCAs (Kothari &amp; Neumann, 2012</a:t>
            </a:r>
            <a:r>
              <a:rPr lang="en-GB" dirty="0" smtClean="0"/>
              <a:t>).</a:t>
            </a:r>
            <a:endParaRPr lang="en-GB" dirty="0"/>
          </a:p>
          <a:p>
            <a:pPr marL="457200" lvl="1" indent="0">
              <a:buNone/>
            </a:pPr>
            <a:endParaRPr lang="en-GB" sz="1350" i="1" dirty="0" smtClean="0">
              <a:solidFill>
                <a:srgbClr val="8199A4"/>
              </a:solidFill>
            </a:endParaRPr>
          </a:p>
          <a:p>
            <a:pPr marL="457200" lvl="1" indent="0">
              <a:buNone/>
            </a:pPr>
            <a:endParaRPr lang="en-GB" sz="1350" i="1" dirty="0" smtClean="0">
              <a:solidFill>
                <a:srgbClr val="8199A4"/>
              </a:solidFill>
            </a:endParaRPr>
          </a:p>
          <a:p>
            <a:r>
              <a:rPr lang="en-GB" dirty="0" smtClean="0"/>
              <a:t>ICCAs may be protected areas or other effective area-based conservation measures (OECMs): sites that don’t meet the IUCN protected area definition but are still beneficial for conservation.</a:t>
            </a:r>
          </a:p>
          <a:p>
            <a:endParaRPr lang="en-GB" dirty="0"/>
          </a:p>
          <a:p>
            <a:r>
              <a:rPr lang="en-GB" dirty="0" smtClean="0"/>
              <a:t>Amalgamated in the ICCA Registry and in the WDPA, </a:t>
            </a:r>
            <a:br>
              <a:rPr lang="en-GB" dirty="0" smtClean="0"/>
            </a:br>
            <a:r>
              <a:rPr lang="en-GB" dirty="0" smtClean="0"/>
              <a:t>both managed by UNEP-WCMC.</a:t>
            </a:r>
            <a:endParaRPr lang="en-GB" dirty="0"/>
          </a:p>
        </p:txBody>
      </p:sp>
      <p:pic>
        <p:nvPicPr>
          <p:cNvPr id="19" name="Picture 18"/>
          <p:cNvPicPr>
            <a:picLocks noChangeAspect="1"/>
          </p:cNvPicPr>
          <p:nvPr/>
        </p:nvPicPr>
        <p:blipFill>
          <a:blip r:embed="rId3"/>
          <a:stretch>
            <a:fillRect/>
          </a:stretch>
        </p:blipFill>
        <p:spPr>
          <a:xfrm>
            <a:off x="5580112" y="4074324"/>
            <a:ext cx="3106688" cy="2290841"/>
          </a:xfrm>
          <a:prstGeom prst="rect">
            <a:avLst/>
          </a:prstGeom>
        </p:spPr>
      </p:pic>
      <p:sp>
        <p:nvSpPr>
          <p:cNvPr id="4" name="TextBox 3"/>
          <p:cNvSpPr txBox="1"/>
          <p:nvPr/>
        </p:nvSpPr>
        <p:spPr>
          <a:xfrm>
            <a:off x="2845611" y="6045866"/>
            <a:ext cx="3168352" cy="307777"/>
          </a:xfrm>
          <a:prstGeom prst="rect">
            <a:avLst/>
          </a:prstGeom>
          <a:noFill/>
        </p:spPr>
        <p:txBody>
          <a:bodyPr wrap="square" rtlCol="0">
            <a:spAutoFit/>
          </a:bodyPr>
          <a:lstStyle/>
          <a:p>
            <a:r>
              <a:rPr lang="en-GB" sz="1400" dirty="0">
                <a:solidFill>
                  <a:srgbClr val="8199A4"/>
                </a:solidFill>
              </a:rPr>
              <a:t>http://www.iccaregistry.org/</a:t>
            </a:r>
          </a:p>
        </p:txBody>
      </p:sp>
    </p:spTree>
    <p:extLst>
      <p:ext uri="{BB962C8B-B14F-4D97-AF65-F5344CB8AC3E}">
        <p14:creationId xmlns:p14="http://schemas.microsoft.com/office/powerpoint/2010/main" val="130297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9" y="2348880"/>
            <a:ext cx="5040560" cy="1223964"/>
          </a:xfrm>
        </p:spPr>
        <p:txBody>
          <a:bodyPr/>
          <a:lstStyle/>
          <a:p>
            <a:r>
              <a:rPr lang="en-GB" dirty="0" smtClean="0"/>
              <a:t>3. How is the WDPA compiled?</a:t>
            </a:r>
            <a:endParaRPr lang="en-GB" dirty="0"/>
          </a:p>
        </p:txBody>
      </p:sp>
      <p:sp>
        <p:nvSpPr>
          <p:cNvPr id="3" name="Rectangle 2"/>
          <p:cNvSpPr/>
          <p:nvPr/>
        </p:nvSpPr>
        <p:spPr>
          <a:xfrm>
            <a:off x="3008902" y="3284984"/>
            <a:ext cx="3003258" cy="307777"/>
          </a:xfrm>
          <a:prstGeom prst="rect">
            <a:avLst/>
          </a:prstGeom>
        </p:spPr>
        <p:txBody>
          <a:bodyPr wrap="none">
            <a:spAutoFit/>
          </a:bodyPr>
          <a:lstStyle/>
          <a:p>
            <a:r>
              <a:rPr lang="en-GB" sz="1400" dirty="0">
                <a:solidFill>
                  <a:schemeClr val="tx2"/>
                </a:solidFill>
              </a:rPr>
              <a:t>(See section </a:t>
            </a:r>
            <a:r>
              <a:rPr lang="en-GB" sz="1400" dirty="0" smtClean="0">
                <a:solidFill>
                  <a:schemeClr val="tx2"/>
                </a:solidFill>
              </a:rPr>
              <a:t>3 </a:t>
            </a:r>
            <a:r>
              <a:rPr lang="en-GB" sz="1400" dirty="0">
                <a:solidFill>
                  <a:schemeClr val="tx2"/>
                </a:solidFill>
              </a:rPr>
              <a:t>of the WDPA Manual)</a:t>
            </a:r>
          </a:p>
        </p:txBody>
      </p:sp>
    </p:spTree>
    <p:extLst>
      <p:ext uri="{BB962C8B-B14F-4D97-AF65-F5344CB8AC3E}">
        <p14:creationId xmlns:p14="http://schemas.microsoft.com/office/powerpoint/2010/main" val="1290372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1848" y="1138115"/>
            <a:ext cx="5905665" cy="4808899"/>
          </a:xfrm>
          <a:prstGeom prst="rect">
            <a:avLst/>
          </a:prstGeom>
        </p:spPr>
      </p:pic>
      <p:sp>
        <p:nvSpPr>
          <p:cNvPr id="2" name="TextBox 1"/>
          <p:cNvSpPr txBox="1"/>
          <p:nvPr/>
        </p:nvSpPr>
        <p:spPr>
          <a:xfrm>
            <a:off x="0" y="52533"/>
            <a:ext cx="9144000" cy="523220"/>
          </a:xfrm>
          <a:prstGeom prst="rect">
            <a:avLst/>
          </a:prstGeom>
          <a:noFill/>
        </p:spPr>
        <p:txBody>
          <a:bodyPr wrap="square" rtlCol="0">
            <a:spAutoFit/>
          </a:bodyPr>
          <a:lstStyle/>
          <a:p>
            <a:pPr algn="ctr"/>
            <a:r>
              <a:rPr lang="en-GB" sz="2800" dirty="0" smtClean="0">
                <a:solidFill>
                  <a:srgbClr val="0072A9"/>
                </a:solidFill>
              </a:rPr>
              <a:t>The data providers</a:t>
            </a:r>
            <a:endParaRPr lang="en-GB" sz="2800" dirty="0">
              <a:solidFill>
                <a:srgbClr val="0072A9"/>
              </a:solidFill>
            </a:endParaRPr>
          </a:p>
        </p:txBody>
      </p:sp>
      <p:grpSp>
        <p:nvGrpSpPr>
          <p:cNvPr id="5" name="Group 4"/>
          <p:cNvGrpSpPr/>
          <p:nvPr/>
        </p:nvGrpSpPr>
        <p:grpSpPr>
          <a:xfrm>
            <a:off x="107504" y="125785"/>
            <a:ext cx="1512168" cy="5256584"/>
            <a:chOff x="539552" y="188640"/>
            <a:chExt cx="1512168" cy="5760640"/>
          </a:xfrm>
        </p:grpSpPr>
        <p:sp>
          <p:nvSpPr>
            <p:cNvPr id="6" name="Rounded Rectangle 5"/>
            <p:cNvSpPr/>
            <p:nvPr/>
          </p:nvSpPr>
          <p:spPr>
            <a:xfrm>
              <a:off x="575556" y="188640"/>
              <a:ext cx="1440160" cy="5760640"/>
            </a:xfrm>
            <a:prstGeom prst="roundRect">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7" name="Rectangle 6"/>
            <p:cNvSpPr/>
            <p:nvPr/>
          </p:nvSpPr>
          <p:spPr>
            <a:xfrm>
              <a:off x="539552" y="1124744"/>
              <a:ext cx="1512168" cy="5040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Helvetica" pitchFamily="34" charset="0"/>
                </a:rPr>
                <a:t>Governments</a:t>
              </a:r>
            </a:p>
          </p:txBody>
        </p:sp>
        <p:sp>
          <p:nvSpPr>
            <p:cNvPr id="8" name="Rectangle 7"/>
            <p:cNvSpPr/>
            <p:nvPr/>
          </p:nvSpPr>
          <p:spPr>
            <a:xfrm>
              <a:off x="611560" y="2420888"/>
              <a:ext cx="1368152" cy="5040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Helvetica" pitchFamily="34" charset="0"/>
                </a:rPr>
                <a:t>International</a:t>
              </a:r>
            </a:p>
          </p:txBody>
        </p:sp>
        <p:sp>
          <p:nvSpPr>
            <p:cNvPr id="9" name="Rectangle 8"/>
            <p:cNvSpPr/>
            <p:nvPr/>
          </p:nvSpPr>
          <p:spPr>
            <a:xfrm>
              <a:off x="611560" y="5373216"/>
              <a:ext cx="1368152" cy="5040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Helvetica" pitchFamily="34" charset="0"/>
                </a:rPr>
                <a:t>NGOs and Others</a:t>
              </a:r>
            </a:p>
          </p:txBody>
        </p:sp>
        <p:grpSp>
          <p:nvGrpSpPr>
            <p:cNvPr id="10" name="Group 9"/>
            <p:cNvGrpSpPr/>
            <p:nvPr/>
          </p:nvGrpSpPr>
          <p:grpSpPr>
            <a:xfrm>
              <a:off x="827088" y="353571"/>
              <a:ext cx="927800" cy="823207"/>
              <a:chOff x="-1157476" y="1007016"/>
              <a:chExt cx="927800" cy="823207"/>
            </a:xfrm>
          </p:grpSpPr>
          <p:grpSp>
            <p:nvGrpSpPr>
              <p:cNvPr id="75" name="Group 74"/>
              <p:cNvGrpSpPr/>
              <p:nvPr/>
            </p:nvGrpSpPr>
            <p:grpSpPr>
              <a:xfrm>
                <a:off x="-1071676" y="1059717"/>
                <a:ext cx="216024" cy="417449"/>
                <a:chOff x="-10560053" y="2898464"/>
                <a:chExt cx="1606549" cy="4482057"/>
              </a:xfrm>
            </p:grpSpPr>
            <p:sp>
              <p:nvSpPr>
                <p:cNvPr id="109" name="Freeform 108"/>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110" name="Oval 109"/>
                <p:cNvSpPr/>
                <p:nvPr/>
              </p:nvSpPr>
              <p:spPr>
                <a:xfrm>
                  <a:off x="-10153069" y="2898464"/>
                  <a:ext cx="792588" cy="992938"/>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76" name="Group 75"/>
              <p:cNvGrpSpPr/>
              <p:nvPr/>
            </p:nvGrpSpPr>
            <p:grpSpPr>
              <a:xfrm>
                <a:off x="-832792" y="1007016"/>
                <a:ext cx="216024" cy="417448"/>
                <a:chOff x="-10560053" y="2898467"/>
                <a:chExt cx="1606549" cy="4482054"/>
              </a:xfrm>
            </p:grpSpPr>
            <p:sp>
              <p:nvSpPr>
                <p:cNvPr id="107" name="Freeform 106"/>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108" name="Oval 107"/>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77" name="Group 76"/>
              <p:cNvGrpSpPr/>
              <p:nvPr/>
            </p:nvGrpSpPr>
            <p:grpSpPr>
              <a:xfrm>
                <a:off x="-765428" y="1173480"/>
                <a:ext cx="216024" cy="417448"/>
                <a:chOff x="-10560053" y="2898467"/>
                <a:chExt cx="1606549" cy="4482054"/>
              </a:xfrm>
            </p:grpSpPr>
            <p:sp>
              <p:nvSpPr>
                <p:cNvPr id="105" name="Freeform 104"/>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106" name="Oval 105"/>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78" name="Group 77"/>
              <p:cNvGrpSpPr/>
              <p:nvPr/>
            </p:nvGrpSpPr>
            <p:grpSpPr>
              <a:xfrm>
                <a:off x="-1020316" y="1150620"/>
                <a:ext cx="216024" cy="417448"/>
                <a:chOff x="-10560053" y="2898467"/>
                <a:chExt cx="1606549" cy="4482054"/>
              </a:xfrm>
            </p:grpSpPr>
            <p:sp>
              <p:nvSpPr>
                <p:cNvPr id="103" name="Freeform 102"/>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104" name="Oval 103"/>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79" name="Group 78"/>
              <p:cNvGrpSpPr/>
              <p:nvPr/>
            </p:nvGrpSpPr>
            <p:grpSpPr>
              <a:xfrm>
                <a:off x="-1157476" y="1269113"/>
                <a:ext cx="216024" cy="417449"/>
                <a:chOff x="-10560053" y="2898464"/>
                <a:chExt cx="1606549" cy="4482057"/>
              </a:xfrm>
            </p:grpSpPr>
            <p:sp>
              <p:nvSpPr>
                <p:cNvPr id="101" name="Freeform 100"/>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102" name="Oval 101"/>
                <p:cNvSpPr/>
                <p:nvPr/>
              </p:nvSpPr>
              <p:spPr>
                <a:xfrm>
                  <a:off x="-10153069" y="2898464"/>
                  <a:ext cx="792588" cy="992938"/>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80" name="Group 79"/>
              <p:cNvGrpSpPr/>
              <p:nvPr/>
            </p:nvGrpSpPr>
            <p:grpSpPr>
              <a:xfrm>
                <a:off x="-828600" y="1268760"/>
                <a:ext cx="216024" cy="417448"/>
                <a:chOff x="-10560053" y="2898467"/>
                <a:chExt cx="1606549" cy="4482054"/>
              </a:xfrm>
            </p:grpSpPr>
            <p:sp>
              <p:nvSpPr>
                <p:cNvPr id="99" name="Freeform 98"/>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100" name="Oval 99"/>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81" name="Group 80"/>
              <p:cNvGrpSpPr/>
              <p:nvPr/>
            </p:nvGrpSpPr>
            <p:grpSpPr>
              <a:xfrm>
                <a:off x="-578668" y="1045116"/>
                <a:ext cx="216024" cy="417448"/>
                <a:chOff x="-10560053" y="2898467"/>
                <a:chExt cx="1606549" cy="4482054"/>
              </a:xfrm>
            </p:grpSpPr>
            <p:sp>
              <p:nvSpPr>
                <p:cNvPr id="97" name="Freeform 96"/>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98" name="Oval 97"/>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82" name="Group 81"/>
              <p:cNvGrpSpPr/>
              <p:nvPr/>
            </p:nvGrpSpPr>
            <p:grpSpPr>
              <a:xfrm>
                <a:off x="-543996" y="1219612"/>
                <a:ext cx="216024" cy="417448"/>
                <a:chOff x="-10560053" y="2898467"/>
                <a:chExt cx="1606549" cy="4482054"/>
              </a:xfrm>
            </p:grpSpPr>
            <p:sp>
              <p:nvSpPr>
                <p:cNvPr id="95" name="Freeform 94"/>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96" name="Oval 95"/>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83" name="Group 82"/>
              <p:cNvGrpSpPr/>
              <p:nvPr/>
            </p:nvGrpSpPr>
            <p:grpSpPr>
              <a:xfrm>
                <a:off x="-445700" y="1291620"/>
                <a:ext cx="216024" cy="417447"/>
                <a:chOff x="-10560053" y="2898467"/>
                <a:chExt cx="1606549" cy="4482048"/>
              </a:xfrm>
            </p:grpSpPr>
            <p:sp>
              <p:nvSpPr>
                <p:cNvPr id="93" name="Freeform 92"/>
                <p:cNvSpPr/>
                <p:nvPr/>
              </p:nvSpPr>
              <p:spPr>
                <a:xfrm>
                  <a:off x="-10560053" y="3948178"/>
                  <a:ext cx="1606549" cy="3432337"/>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94" name="Oval 93"/>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84" name="Group 83"/>
              <p:cNvGrpSpPr/>
              <p:nvPr/>
            </p:nvGrpSpPr>
            <p:grpSpPr>
              <a:xfrm>
                <a:off x="-612576" y="1412776"/>
                <a:ext cx="216024" cy="417447"/>
                <a:chOff x="-10560053" y="2898467"/>
                <a:chExt cx="1606549" cy="4482048"/>
              </a:xfrm>
            </p:grpSpPr>
            <p:sp>
              <p:nvSpPr>
                <p:cNvPr id="91" name="Freeform 90"/>
                <p:cNvSpPr/>
                <p:nvPr/>
              </p:nvSpPr>
              <p:spPr>
                <a:xfrm>
                  <a:off x="-10560053" y="3948178"/>
                  <a:ext cx="1606549" cy="3432337"/>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92" name="Oval 91"/>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85" name="Group 84"/>
              <p:cNvGrpSpPr/>
              <p:nvPr/>
            </p:nvGrpSpPr>
            <p:grpSpPr>
              <a:xfrm>
                <a:off x="-828600" y="1412776"/>
                <a:ext cx="216024" cy="417447"/>
                <a:chOff x="-10560053" y="2898467"/>
                <a:chExt cx="1606549" cy="4482048"/>
              </a:xfrm>
            </p:grpSpPr>
            <p:sp>
              <p:nvSpPr>
                <p:cNvPr id="89" name="Freeform 88"/>
                <p:cNvSpPr/>
                <p:nvPr/>
              </p:nvSpPr>
              <p:spPr>
                <a:xfrm>
                  <a:off x="-10560053" y="3948178"/>
                  <a:ext cx="1606549" cy="3432337"/>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90" name="Oval 89"/>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86" name="Group 85"/>
              <p:cNvGrpSpPr/>
              <p:nvPr/>
            </p:nvGrpSpPr>
            <p:grpSpPr>
              <a:xfrm>
                <a:off x="-1055672" y="1367056"/>
                <a:ext cx="216024" cy="417447"/>
                <a:chOff x="-10560053" y="2898467"/>
                <a:chExt cx="1606549" cy="4482048"/>
              </a:xfrm>
            </p:grpSpPr>
            <p:sp>
              <p:nvSpPr>
                <p:cNvPr id="87" name="Freeform 86"/>
                <p:cNvSpPr/>
                <p:nvPr/>
              </p:nvSpPr>
              <p:spPr>
                <a:xfrm>
                  <a:off x="-10560053" y="3948178"/>
                  <a:ext cx="1606549" cy="3432337"/>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88" name="Oval 87"/>
                <p:cNvSpPr/>
                <p:nvPr/>
              </p:nvSpPr>
              <p:spPr>
                <a:xfrm>
                  <a:off x="-10153070" y="2898467"/>
                  <a:ext cx="792585" cy="992944"/>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sp>
          <p:nvSpPr>
            <p:cNvPr id="11" name="Rectangle 10"/>
            <p:cNvSpPr/>
            <p:nvPr/>
          </p:nvSpPr>
          <p:spPr>
            <a:xfrm>
              <a:off x="611560" y="3933056"/>
              <a:ext cx="1368152" cy="5040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Helvetica" pitchFamily="34" charset="0"/>
                </a:rPr>
                <a:t>Regional</a:t>
              </a:r>
            </a:p>
          </p:txBody>
        </p:sp>
        <p:grpSp>
          <p:nvGrpSpPr>
            <p:cNvPr id="12" name="Group 11"/>
            <p:cNvGrpSpPr/>
            <p:nvPr/>
          </p:nvGrpSpPr>
          <p:grpSpPr>
            <a:xfrm>
              <a:off x="912888" y="2022748"/>
              <a:ext cx="709032" cy="470148"/>
              <a:chOff x="-1071676" y="1007016"/>
              <a:chExt cx="709032" cy="470148"/>
            </a:xfrm>
            <a:solidFill>
              <a:schemeClr val="accent2"/>
            </a:solidFill>
          </p:grpSpPr>
          <p:grpSp>
            <p:nvGrpSpPr>
              <p:cNvPr id="66" name="Group 65"/>
              <p:cNvGrpSpPr/>
              <p:nvPr/>
            </p:nvGrpSpPr>
            <p:grpSpPr>
              <a:xfrm>
                <a:off x="-1071676" y="1059716"/>
                <a:ext cx="216024" cy="417448"/>
                <a:chOff x="-10560053" y="2898467"/>
                <a:chExt cx="1606549" cy="4482054"/>
              </a:xfrm>
              <a:grpFill/>
            </p:grpSpPr>
            <p:sp>
              <p:nvSpPr>
                <p:cNvPr id="73" name="Freeform 72"/>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9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74" name="Oval 73"/>
                <p:cNvSpPr/>
                <p:nvPr/>
              </p:nvSpPr>
              <p:spPr>
                <a:xfrm>
                  <a:off x="-10153070" y="2898467"/>
                  <a:ext cx="792585" cy="992944"/>
                </a:xfrm>
                <a:prstGeom prst="ellipse">
                  <a:avLst/>
                </a:prstGeom>
                <a:solidFill>
                  <a:srgbClr val="99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67" name="Group 66"/>
              <p:cNvGrpSpPr/>
              <p:nvPr/>
            </p:nvGrpSpPr>
            <p:grpSpPr>
              <a:xfrm>
                <a:off x="-832792" y="1007016"/>
                <a:ext cx="216024" cy="417448"/>
                <a:chOff x="-10560053" y="2898467"/>
                <a:chExt cx="1606549" cy="4482054"/>
              </a:xfrm>
              <a:grpFill/>
            </p:grpSpPr>
            <p:sp>
              <p:nvSpPr>
                <p:cNvPr id="71" name="Freeform 70"/>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9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72" name="Oval 71"/>
                <p:cNvSpPr/>
                <p:nvPr/>
              </p:nvSpPr>
              <p:spPr>
                <a:xfrm>
                  <a:off x="-10153070" y="2898467"/>
                  <a:ext cx="792585" cy="992944"/>
                </a:xfrm>
                <a:prstGeom prst="ellipse">
                  <a:avLst/>
                </a:prstGeom>
                <a:solidFill>
                  <a:srgbClr val="99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68" name="Group 67"/>
              <p:cNvGrpSpPr/>
              <p:nvPr/>
            </p:nvGrpSpPr>
            <p:grpSpPr>
              <a:xfrm>
                <a:off x="-578668" y="1045116"/>
                <a:ext cx="216024" cy="417448"/>
                <a:chOff x="-10560053" y="2898467"/>
                <a:chExt cx="1606549" cy="4482054"/>
              </a:xfrm>
              <a:grpFill/>
            </p:grpSpPr>
            <p:sp>
              <p:nvSpPr>
                <p:cNvPr id="69" name="Freeform 68"/>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99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70" name="Oval 69"/>
                <p:cNvSpPr/>
                <p:nvPr/>
              </p:nvSpPr>
              <p:spPr>
                <a:xfrm>
                  <a:off x="-10153070" y="2898467"/>
                  <a:ext cx="792585" cy="992944"/>
                </a:xfrm>
                <a:prstGeom prst="ellipse">
                  <a:avLst/>
                </a:prstGeom>
                <a:solidFill>
                  <a:srgbClr val="99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grpSp>
          <p:nvGrpSpPr>
            <p:cNvPr id="13" name="Group 12"/>
            <p:cNvGrpSpPr/>
            <p:nvPr/>
          </p:nvGrpSpPr>
          <p:grpSpPr>
            <a:xfrm>
              <a:off x="827088" y="4550008"/>
              <a:ext cx="927800" cy="823208"/>
              <a:chOff x="-1157476" y="1007016"/>
              <a:chExt cx="927800" cy="823208"/>
            </a:xfrm>
            <a:solidFill>
              <a:schemeClr val="accent4"/>
            </a:solidFill>
          </p:grpSpPr>
          <p:grpSp>
            <p:nvGrpSpPr>
              <p:cNvPr id="30" name="Group 29"/>
              <p:cNvGrpSpPr/>
              <p:nvPr/>
            </p:nvGrpSpPr>
            <p:grpSpPr>
              <a:xfrm>
                <a:off x="-1071676" y="1059716"/>
                <a:ext cx="216024" cy="417448"/>
                <a:chOff x="-10560053" y="2898467"/>
                <a:chExt cx="1606549" cy="4482054"/>
              </a:xfrm>
              <a:grpFill/>
            </p:grpSpPr>
            <p:sp>
              <p:nvSpPr>
                <p:cNvPr id="64" name="Freeform 63"/>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65" name="Oval 64"/>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31" name="Group 30"/>
              <p:cNvGrpSpPr/>
              <p:nvPr/>
            </p:nvGrpSpPr>
            <p:grpSpPr>
              <a:xfrm>
                <a:off x="-832792" y="1007016"/>
                <a:ext cx="216024" cy="417448"/>
                <a:chOff x="-10560053" y="2898467"/>
                <a:chExt cx="1606549" cy="4482054"/>
              </a:xfrm>
              <a:grpFill/>
            </p:grpSpPr>
            <p:sp>
              <p:nvSpPr>
                <p:cNvPr id="62" name="Freeform 61"/>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63" name="Oval 62"/>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32" name="Group 31"/>
              <p:cNvGrpSpPr/>
              <p:nvPr/>
            </p:nvGrpSpPr>
            <p:grpSpPr>
              <a:xfrm>
                <a:off x="-765428" y="1173480"/>
                <a:ext cx="216024" cy="417448"/>
                <a:chOff x="-10560053" y="2898467"/>
                <a:chExt cx="1606549" cy="4482054"/>
              </a:xfrm>
              <a:grpFill/>
            </p:grpSpPr>
            <p:sp>
              <p:nvSpPr>
                <p:cNvPr id="60" name="Freeform 59"/>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61" name="Oval 60"/>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33" name="Group 32"/>
              <p:cNvGrpSpPr/>
              <p:nvPr/>
            </p:nvGrpSpPr>
            <p:grpSpPr>
              <a:xfrm>
                <a:off x="-1020316" y="1150620"/>
                <a:ext cx="216024" cy="417448"/>
                <a:chOff x="-10560053" y="2898467"/>
                <a:chExt cx="1606549" cy="4482054"/>
              </a:xfrm>
              <a:grpFill/>
            </p:grpSpPr>
            <p:sp>
              <p:nvSpPr>
                <p:cNvPr id="58" name="Freeform 57"/>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59" name="Oval 58"/>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34" name="Group 33"/>
              <p:cNvGrpSpPr/>
              <p:nvPr/>
            </p:nvGrpSpPr>
            <p:grpSpPr>
              <a:xfrm>
                <a:off x="-1157476" y="1269112"/>
                <a:ext cx="216024" cy="417448"/>
                <a:chOff x="-10560053" y="2898467"/>
                <a:chExt cx="1606549" cy="4482054"/>
              </a:xfrm>
              <a:grpFill/>
            </p:grpSpPr>
            <p:sp>
              <p:nvSpPr>
                <p:cNvPr id="56" name="Freeform 55"/>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57" name="Oval 56"/>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35" name="Group 34"/>
              <p:cNvGrpSpPr/>
              <p:nvPr/>
            </p:nvGrpSpPr>
            <p:grpSpPr>
              <a:xfrm>
                <a:off x="-828600" y="1268760"/>
                <a:ext cx="216024" cy="417448"/>
                <a:chOff x="-10560053" y="2898467"/>
                <a:chExt cx="1606549" cy="4482054"/>
              </a:xfrm>
              <a:grpFill/>
            </p:grpSpPr>
            <p:sp>
              <p:nvSpPr>
                <p:cNvPr id="54" name="Freeform 53"/>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55" name="Oval 54"/>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36" name="Group 35"/>
              <p:cNvGrpSpPr/>
              <p:nvPr/>
            </p:nvGrpSpPr>
            <p:grpSpPr>
              <a:xfrm>
                <a:off x="-578668" y="1045116"/>
                <a:ext cx="216024" cy="417448"/>
                <a:chOff x="-10560053" y="2898467"/>
                <a:chExt cx="1606549" cy="4482054"/>
              </a:xfrm>
              <a:grpFill/>
            </p:grpSpPr>
            <p:sp>
              <p:nvSpPr>
                <p:cNvPr id="52" name="Freeform 51"/>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53" name="Oval 52"/>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37" name="Group 36"/>
              <p:cNvGrpSpPr/>
              <p:nvPr/>
            </p:nvGrpSpPr>
            <p:grpSpPr>
              <a:xfrm>
                <a:off x="-543996" y="1219612"/>
                <a:ext cx="216024" cy="417448"/>
                <a:chOff x="-10560053" y="2898467"/>
                <a:chExt cx="1606549" cy="4482054"/>
              </a:xfrm>
              <a:grpFill/>
            </p:grpSpPr>
            <p:sp>
              <p:nvSpPr>
                <p:cNvPr id="50" name="Freeform 49"/>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51" name="Oval 50"/>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38" name="Group 37"/>
              <p:cNvGrpSpPr/>
              <p:nvPr/>
            </p:nvGrpSpPr>
            <p:grpSpPr>
              <a:xfrm>
                <a:off x="-445700" y="1291620"/>
                <a:ext cx="216024" cy="417448"/>
                <a:chOff x="-10560053" y="2898467"/>
                <a:chExt cx="1606549" cy="4482054"/>
              </a:xfrm>
              <a:grpFill/>
            </p:grpSpPr>
            <p:sp>
              <p:nvSpPr>
                <p:cNvPr id="48" name="Freeform 47"/>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49" name="Oval 48"/>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39" name="Group 38"/>
              <p:cNvGrpSpPr/>
              <p:nvPr/>
            </p:nvGrpSpPr>
            <p:grpSpPr>
              <a:xfrm>
                <a:off x="-612576" y="1412776"/>
                <a:ext cx="216024" cy="417448"/>
                <a:chOff x="-10560053" y="2898467"/>
                <a:chExt cx="1606549" cy="4482054"/>
              </a:xfrm>
              <a:grpFill/>
            </p:grpSpPr>
            <p:sp>
              <p:nvSpPr>
                <p:cNvPr id="46" name="Freeform 45"/>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47" name="Oval 46"/>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40" name="Group 39"/>
              <p:cNvGrpSpPr/>
              <p:nvPr/>
            </p:nvGrpSpPr>
            <p:grpSpPr>
              <a:xfrm>
                <a:off x="-828600" y="1412776"/>
                <a:ext cx="216024" cy="417448"/>
                <a:chOff x="-10560053" y="2898467"/>
                <a:chExt cx="1606549" cy="4482054"/>
              </a:xfrm>
              <a:grpFill/>
            </p:grpSpPr>
            <p:sp>
              <p:nvSpPr>
                <p:cNvPr id="44" name="Freeform 43"/>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45" name="Oval 44"/>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41" name="Group 40"/>
              <p:cNvGrpSpPr/>
              <p:nvPr/>
            </p:nvGrpSpPr>
            <p:grpSpPr>
              <a:xfrm>
                <a:off x="-1055672" y="1367056"/>
                <a:ext cx="216024" cy="417448"/>
                <a:chOff x="-10560053" y="2898467"/>
                <a:chExt cx="1606549" cy="4482054"/>
              </a:xfrm>
              <a:grpFill/>
            </p:grpSpPr>
            <p:sp>
              <p:nvSpPr>
                <p:cNvPr id="42" name="Freeform 41"/>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43" name="Oval 42"/>
                <p:cNvSpPr/>
                <p:nvPr/>
              </p:nvSpPr>
              <p:spPr>
                <a:xfrm>
                  <a:off x="-10153070" y="2898467"/>
                  <a:ext cx="792585" cy="992944"/>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grpSp>
          <p:nvGrpSpPr>
            <p:cNvPr id="14" name="Group 13"/>
            <p:cNvGrpSpPr/>
            <p:nvPr/>
          </p:nvGrpSpPr>
          <p:grpSpPr>
            <a:xfrm>
              <a:off x="899592" y="3356992"/>
              <a:ext cx="648072" cy="679721"/>
              <a:chOff x="-1071676" y="1007016"/>
              <a:chExt cx="648072" cy="679721"/>
            </a:xfrm>
            <a:solidFill>
              <a:schemeClr val="accent3"/>
            </a:solidFill>
          </p:grpSpPr>
          <p:grpSp>
            <p:nvGrpSpPr>
              <p:cNvPr id="15" name="Group 14"/>
              <p:cNvGrpSpPr/>
              <p:nvPr/>
            </p:nvGrpSpPr>
            <p:grpSpPr>
              <a:xfrm>
                <a:off x="-1071676" y="1059716"/>
                <a:ext cx="216024" cy="417448"/>
                <a:chOff x="-10560053" y="2898467"/>
                <a:chExt cx="1606549" cy="4482054"/>
              </a:xfrm>
              <a:grpFill/>
            </p:grpSpPr>
            <p:sp>
              <p:nvSpPr>
                <p:cNvPr id="28" name="Freeform 27"/>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29" name="Oval 28"/>
                <p:cNvSpPr/>
                <p:nvPr/>
              </p:nvSpPr>
              <p:spPr>
                <a:xfrm>
                  <a:off x="-10153070" y="2898467"/>
                  <a:ext cx="792585" cy="992944"/>
                </a:xfrm>
                <a:prstGeom prst="ellipse">
                  <a:avLst/>
                </a:pr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16" name="Group 15"/>
              <p:cNvGrpSpPr/>
              <p:nvPr/>
            </p:nvGrpSpPr>
            <p:grpSpPr>
              <a:xfrm>
                <a:off x="-832792" y="1007016"/>
                <a:ext cx="216024" cy="417448"/>
                <a:chOff x="-10560053" y="2898467"/>
                <a:chExt cx="1606549" cy="4482054"/>
              </a:xfrm>
              <a:grpFill/>
            </p:grpSpPr>
            <p:sp>
              <p:nvSpPr>
                <p:cNvPr id="26" name="Freeform 25"/>
                <p:cNvSpPr/>
                <p:nvPr/>
              </p:nvSpPr>
              <p:spPr>
                <a:xfrm>
                  <a:off x="-10560053" y="3948175"/>
                  <a:ext cx="1606549" cy="3432346"/>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27" name="Oval 26"/>
                <p:cNvSpPr/>
                <p:nvPr/>
              </p:nvSpPr>
              <p:spPr>
                <a:xfrm>
                  <a:off x="-10153070" y="2898467"/>
                  <a:ext cx="792585" cy="992944"/>
                </a:xfrm>
                <a:prstGeom prst="ellipse">
                  <a:avLst/>
                </a:pr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17" name="Group 16"/>
              <p:cNvGrpSpPr/>
              <p:nvPr/>
            </p:nvGrpSpPr>
            <p:grpSpPr>
              <a:xfrm>
                <a:off x="-940956" y="1269289"/>
                <a:ext cx="216024" cy="417448"/>
                <a:chOff x="-8949815" y="2900367"/>
                <a:chExt cx="1606549" cy="4482055"/>
              </a:xfrm>
              <a:grpFill/>
            </p:grpSpPr>
            <p:sp>
              <p:nvSpPr>
                <p:cNvPr id="24" name="Freeform 23"/>
                <p:cNvSpPr/>
                <p:nvPr/>
              </p:nvSpPr>
              <p:spPr>
                <a:xfrm>
                  <a:off x="-8949815" y="3950072"/>
                  <a:ext cx="1606549" cy="3432350"/>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25" name="Oval 24"/>
                <p:cNvSpPr/>
                <p:nvPr/>
              </p:nvSpPr>
              <p:spPr>
                <a:xfrm>
                  <a:off x="-8542839" y="2900367"/>
                  <a:ext cx="792588" cy="992939"/>
                </a:xfrm>
                <a:prstGeom prst="ellipse">
                  <a:avLst/>
                </a:pr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18" name="Group 17"/>
              <p:cNvGrpSpPr/>
              <p:nvPr/>
            </p:nvGrpSpPr>
            <p:grpSpPr>
              <a:xfrm>
                <a:off x="-639628" y="1045674"/>
                <a:ext cx="216024" cy="421555"/>
                <a:chOff x="-11013419" y="2904456"/>
                <a:chExt cx="1606550" cy="4526155"/>
              </a:xfrm>
              <a:grpFill/>
            </p:grpSpPr>
            <p:sp>
              <p:nvSpPr>
                <p:cNvPr id="23" name="Oval 22"/>
                <p:cNvSpPr/>
                <p:nvPr/>
              </p:nvSpPr>
              <p:spPr>
                <a:xfrm>
                  <a:off x="-10713355" y="2904456"/>
                  <a:ext cx="792588" cy="992940"/>
                </a:xfrm>
                <a:prstGeom prst="ellipse">
                  <a:avLst/>
                </a:pr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116" name="Freeform 115"/>
                <p:cNvSpPr/>
                <p:nvPr/>
              </p:nvSpPr>
              <p:spPr>
                <a:xfrm>
                  <a:off x="-11013419" y="3998269"/>
                  <a:ext cx="1606550" cy="3432342"/>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nvGrpSpPr>
              <p:cNvPr id="19" name="Group 18"/>
              <p:cNvGrpSpPr/>
              <p:nvPr/>
            </p:nvGrpSpPr>
            <p:grpSpPr>
              <a:xfrm>
                <a:off x="-724932" y="1269289"/>
                <a:ext cx="216024" cy="417448"/>
                <a:chOff x="-11905656" y="3431839"/>
                <a:chExt cx="1606549" cy="4482054"/>
              </a:xfrm>
              <a:grpFill/>
            </p:grpSpPr>
            <p:sp>
              <p:nvSpPr>
                <p:cNvPr id="20" name="Freeform 19"/>
                <p:cNvSpPr/>
                <p:nvPr/>
              </p:nvSpPr>
              <p:spPr>
                <a:xfrm>
                  <a:off x="-11905656" y="4481543"/>
                  <a:ext cx="1606549" cy="3432350"/>
                </a:xfrm>
                <a:custGeom>
                  <a:avLst/>
                  <a:gdLst>
                    <a:gd name="connsiteX0" fmla="*/ 0 w 1473797"/>
                    <a:gd name="connsiteY0" fmla="*/ 0 h 3076687"/>
                    <a:gd name="connsiteX1" fmla="*/ 1463040 w 1473797"/>
                    <a:gd name="connsiteY1" fmla="*/ 0 h 3076687"/>
                    <a:gd name="connsiteX2" fmla="*/ 1473797 w 1473797"/>
                    <a:gd name="connsiteY2" fmla="*/ 1452282 h 3076687"/>
                    <a:gd name="connsiteX3" fmla="*/ 1258644 w 1473797"/>
                    <a:gd name="connsiteY3" fmla="*/ 1452282 h 3076687"/>
                    <a:gd name="connsiteX4" fmla="*/ 1269402 w 1473797"/>
                    <a:gd name="connsiteY4" fmla="*/ 677732 h 3076687"/>
                    <a:gd name="connsiteX5" fmla="*/ 1118795 w 1473797"/>
                    <a:gd name="connsiteY5" fmla="*/ 666974 h 3076687"/>
                    <a:gd name="connsiteX6" fmla="*/ 1118795 w 1473797"/>
                    <a:gd name="connsiteY6" fmla="*/ 3076687 h 3076687"/>
                    <a:gd name="connsiteX7" fmla="*/ 796066 w 1473797"/>
                    <a:gd name="connsiteY7" fmla="*/ 3065929 h 3076687"/>
                    <a:gd name="connsiteX8" fmla="*/ 806823 w 1473797"/>
                    <a:gd name="connsiteY8" fmla="*/ 1807285 h 3076687"/>
                    <a:gd name="connsiteX9" fmla="*/ 688489 w 1473797"/>
                    <a:gd name="connsiteY9" fmla="*/ 1807285 h 3076687"/>
                    <a:gd name="connsiteX10" fmla="*/ 666974 w 1473797"/>
                    <a:gd name="connsiteY10" fmla="*/ 3065929 h 3076687"/>
                    <a:gd name="connsiteX11" fmla="*/ 322729 w 1473797"/>
                    <a:gd name="connsiteY11" fmla="*/ 3065929 h 3076687"/>
                    <a:gd name="connsiteX12" fmla="*/ 344244 w 1473797"/>
                    <a:gd name="connsiteY12" fmla="*/ 688489 h 3076687"/>
                    <a:gd name="connsiteX13" fmla="*/ 215153 w 1473797"/>
                    <a:gd name="connsiteY13" fmla="*/ 688489 h 3076687"/>
                    <a:gd name="connsiteX14" fmla="*/ 204395 w 1473797"/>
                    <a:gd name="connsiteY14" fmla="*/ 1398494 h 3076687"/>
                    <a:gd name="connsiteX15" fmla="*/ 10757 w 1473797"/>
                    <a:gd name="connsiteY15" fmla="*/ 1387736 h 3076687"/>
                    <a:gd name="connsiteX16" fmla="*/ 0 w 1473797"/>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27827 w 1497229"/>
                    <a:gd name="connsiteY14" fmla="*/ 1398494 h 3076687"/>
                    <a:gd name="connsiteX15" fmla="*/ 3586 w 1497229"/>
                    <a:gd name="connsiteY15" fmla="*/ 1424782 h 3076687"/>
                    <a:gd name="connsiteX16" fmla="*/ 23432 w 1497229"/>
                    <a:gd name="connsiteY16" fmla="*/ 0 h 3076687"/>
                    <a:gd name="connsiteX0" fmla="*/ 23432 w 1497229"/>
                    <a:gd name="connsiteY0" fmla="*/ 0 h 3076687"/>
                    <a:gd name="connsiteX1" fmla="*/ 1486472 w 1497229"/>
                    <a:gd name="connsiteY1" fmla="*/ 0 h 3076687"/>
                    <a:gd name="connsiteX2" fmla="*/ 1497229 w 1497229"/>
                    <a:gd name="connsiteY2" fmla="*/ 1452282 h 3076687"/>
                    <a:gd name="connsiteX3" fmla="*/ 1282076 w 1497229"/>
                    <a:gd name="connsiteY3" fmla="*/ 1452282 h 3076687"/>
                    <a:gd name="connsiteX4" fmla="*/ 1292834 w 1497229"/>
                    <a:gd name="connsiteY4" fmla="*/ 677732 h 3076687"/>
                    <a:gd name="connsiteX5" fmla="*/ 1142227 w 1497229"/>
                    <a:gd name="connsiteY5" fmla="*/ 666974 h 3076687"/>
                    <a:gd name="connsiteX6" fmla="*/ 1142227 w 1497229"/>
                    <a:gd name="connsiteY6" fmla="*/ 3076687 h 3076687"/>
                    <a:gd name="connsiteX7" fmla="*/ 819498 w 1497229"/>
                    <a:gd name="connsiteY7" fmla="*/ 3065929 h 3076687"/>
                    <a:gd name="connsiteX8" fmla="*/ 830255 w 1497229"/>
                    <a:gd name="connsiteY8" fmla="*/ 1807285 h 3076687"/>
                    <a:gd name="connsiteX9" fmla="*/ 711921 w 1497229"/>
                    <a:gd name="connsiteY9" fmla="*/ 1807285 h 3076687"/>
                    <a:gd name="connsiteX10" fmla="*/ 690406 w 1497229"/>
                    <a:gd name="connsiteY10" fmla="*/ 3065929 h 3076687"/>
                    <a:gd name="connsiteX11" fmla="*/ 346161 w 1497229"/>
                    <a:gd name="connsiteY11" fmla="*/ 3065929 h 3076687"/>
                    <a:gd name="connsiteX12" fmla="*/ 367676 w 1497229"/>
                    <a:gd name="connsiteY12" fmla="*/ 688489 h 3076687"/>
                    <a:gd name="connsiteX13" fmla="*/ 238585 w 1497229"/>
                    <a:gd name="connsiteY13" fmla="*/ 688489 h 3076687"/>
                    <a:gd name="connsiteX14" fmla="*/ 219610 w 1497229"/>
                    <a:gd name="connsiteY14" fmla="*/ 1424782 h 3076687"/>
                    <a:gd name="connsiteX15" fmla="*/ 3586 w 1497229"/>
                    <a:gd name="connsiteY15" fmla="*/ 1424782 h 3076687"/>
                    <a:gd name="connsiteX16" fmla="*/ 23432 w 1497229"/>
                    <a:gd name="connsiteY16" fmla="*/ 0 h 3076687"/>
                    <a:gd name="connsiteX0" fmla="*/ 3586 w 1497229"/>
                    <a:gd name="connsiteY0" fmla="*/ 0 h 3092065"/>
                    <a:gd name="connsiteX1" fmla="*/ 1486472 w 1497229"/>
                    <a:gd name="connsiteY1" fmla="*/ 15378 h 3092065"/>
                    <a:gd name="connsiteX2" fmla="*/ 1497229 w 1497229"/>
                    <a:gd name="connsiteY2" fmla="*/ 1467660 h 3092065"/>
                    <a:gd name="connsiteX3" fmla="*/ 1282076 w 1497229"/>
                    <a:gd name="connsiteY3" fmla="*/ 1467660 h 3092065"/>
                    <a:gd name="connsiteX4" fmla="*/ 1292834 w 1497229"/>
                    <a:gd name="connsiteY4" fmla="*/ 693110 h 3092065"/>
                    <a:gd name="connsiteX5" fmla="*/ 1142227 w 1497229"/>
                    <a:gd name="connsiteY5" fmla="*/ 682352 h 3092065"/>
                    <a:gd name="connsiteX6" fmla="*/ 1142227 w 1497229"/>
                    <a:gd name="connsiteY6" fmla="*/ 3092065 h 3092065"/>
                    <a:gd name="connsiteX7" fmla="*/ 819498 w 1497229"/>
                    <a:gd name="connsiteY7" fmla="*/ 3081307 h 3092065"/>
                    <a:gd name="connsiteX8" fmla="*/ 830255 w 1497229"/>
                    <a:gd name="connsiteY8" fmla="*/ 1822663 h 3092065"/>
                    <a:gd name="connsiteX9" fmla="*/ 711921 w 1497229"/>
                    <a:gd name="connsiteY9" fmla="*/ 1822663 h 3092065"/>
                    <a:gd name="connsiteX10" fmla="*/ 690406 w 1497229"/>
                    <a:gd name="connsiteY10" fmla="*/ 3081307 h 3092065"/>
                    <a:gd name="connsiteX11" fmla="*/ 346161 w 1497229"/>
                    <a:gd name="connsiteY11" fmla="*/ 3081307 h 3092065"/>
                    <a:gd name="connsiteX12" fmla="*/ 367676 w 1497229"/>
                    <a:gd name="connsiteY12" fmla="*/ 703867 h 3092065"/>
                    <a:gd name="connsiteX13" fmla="*/ 238585 w 1497229"/>
                    <a:gd name="connsiteY13" fmla="*/ 703867 h 3092065"/>
                    <a:gd name="connsiteX14" fmla="*/ 219610 w 1497229"/>
                    <a:gd name="connsiteY14" fmla="*/ 1440160 h 3092065"/>
                    <a:gd name="connsiteX15" fmla="*/ 3586 w 1497229"/>
                    <a:gd name="connsiteY15" fmla="*/ 1440160 h 3092065"/>
                    <a:gd name="connsiteX16" fmla="*/ 3586 w 1497229"/>
                    <a:gd name="connsiteY16" fmla="*/ 0 h 3092065"/>
                    <a:gd name="connsiteX0" fmla="*/ 3586 w 1519340"/>
                    <a:gd name="connsiteY0" fmla="*/ 0 h 3092065"/>
                    <a:gd name="connsiteX1" fmla="*/ 1515754 w 1519340"/>
                    <a:gd name="connsiteY1" fmla="*/ 0 h 3092065"/>
                    <a:gd name="connsiteX2" fmla="*/ 1497229 w 1519340"/>
                    <a:gd name="connsiteY2" fmla="*/ 14676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82076 w 1519340"/>
                    <a:gd name="connsiteY3" fmla="*/ 14676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2834 w 1519340"/>
                    <a:gd name="connsiteY4" fmla="*/ 693110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42227 w 1519340"/>
                    <a:gd name="connsiteY5" fmla="*/ 68235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648072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648072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38585 w 1519340"/>
                    <a:gd name="connsiteY13" fmla="*/ 703867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7676 w 1519340"/>
                    <a:gd name="connsiteY12" fmla="*/ 703867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2065"/>
                    <a:gd name="connsiteX1" fmla="*/ 1515754 w 1519340"/>
                    <a:gd name="connsiteY1" fmla="*/ 0 h 3092065"/>
                    <a:gd name="connsiteX2" fmla="*/ 1515753 w 1519340"/>
                    <a:gd name="connsiteY2" fmla="*/ 1440160 h 3092065"/>
                    <a:gd name="connsiteX3" fmla="*/ 1299729 w 1519340"/>
                    <a:gd name="connsiteY3" fmla="*/ 1440160 h 3092065"/>
                    <a:gd name="connsiteX4" fmla="*/ 1299729 w 1519340"/>
                    <a:gd name="connsiteY4" fmla="*/ 720080 h 3092065"/>
                    <a:gd name="connsiteX5" fmla="*/ 1155713 w 1519340"/>
                    <a:gd name="connsiteY5" fmla="*/ 720080 h 3092065"/>
                    <a:gd name="connsiteX6" fmla="*/ 1142227 w 1519340"/>
                    <a:gd name="connsiteY6" fmla="*/ 3092065 h 3092065"/>
                    <a:gd name="connsiteX7" fmla="*/ 819498 w 1519340"/>
                    <a:gd name="connsiteY7" fmla="*/ 3081307 h 3092065"/>
                    <a:gd name="connsiteX8" fmla="*/ 830255 w 1519340"/>
                    <a:gd name="connsiteY8" fmla="*/ 1822663 h 3092065"/>
                    <a:gd name="connsiteX9" fmla="*/ 711921 w 1519340"/>
                    <a:gd name="connsiteY9" fmla="*/ 1822663 h 3092065"/>
                    <a:gd name="connsiteX10" fmla="*/ 690406 w 1519340"/>
                    <a:gd name="connsiteY10" fmla="*/ 3081307 h 3092065"/>
                    <a:gd name="connsiteX11" fmla="*/ 346161 w 1519340"/>
                    <a:gd name="connsiteY11" fmla="*/ 3081307 h 3092065"/>
                    <a:gd name="connsiteX12" fmla="*/ 363625 w 1519340"/>
                    <a:gd name="connsiteY12" fmla="*/ 720080 h 3092065"/>
                    <a:gd name="connsiteX13" fmla="*/ 219609 w 1519340"/>
                    <a:gd name="connsiteY13" fmla="*/ 720080 h 3092065"/>
                    <a:gd name="connsiteX14" fmla="*/ 219610 w 1519340"/>
                    <a:gd name="connsiteY14" fmla="*/ 1440160 h 3092065"/>
                    <a:gd name="connsiteX15" fmla="*/ 3586 w 1519340"/>
                    <a:gd name="connsiteY15" fmla="*/ 1440160 h 3092065"/>
                    <a:gd name="connsiteX16" fmla="*/ 3586 w 1519340"/>
                    <a:gd name="connsiteY16" fmla="*/ 0 h 3092065"/>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819498 w 1519340"/>
                    <a:gd name="connsiteY7" fmla="*/ 3081307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830255 w 1519340"/>
                    <a:gd name="connsiteY8" fmla="*/ 1822663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11921 w 1519340"/>
                    <a:gd name="connsiteY9" fmla="*/ 1822663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690406 w 1519340"/>
                    <a:gd name="connsiteY10" fmla="*/ 3081307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46161 w 1519340"/>
                    <a:gd name="connsiteY11" fmla="*/ 3081307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40"/>
                    <a:gd name="connsiteY0" fmla="*/ 0 h 3096344"/>
                    <a:gd name="connsiteX1" fmla="*/ 1515754 w 1519340"/>
                    <a:gd name="connsiteY1" fmla="*/ 0 h 3096344"/>
                    <a:gd name="connsiteX2" fmla="*/ 1515753 w 1519340"/>
                    <a:gd name="connsiteY2" fmla="*/ 1440160 h 3096344"/>
                    <a:gd name="connsiteX3" fmla="*/ 1299729 w 1519340"/>
                    <a:gd name="connsiteY3" fmla="*/ 1440160 h 3096344"/>
                    <a:gd name="connsiteX4" fmla="*/ 1299729 w 1519340"/>
                    <a:gd name="connsiteY4" fmla="*/ 720080 h 3096344"/>
                    <a:gd name="connsiteX5" fmla="*/ 1155713 w 1519340"/>
                    <a:gd name="connsiteY5" fmla="*/ 720080 h 3096344"/>
                    <a:gd name="connsiteX6" fmla="*/ 1155713 w 1519340"/>
                    <a:gd name="connsiteY6" fmla="*/ 3096344 h 3096344"/>
                    <a:gd name="connsiteX7" fmla="*/ 795673 w 1519340"/>
                    <a:gd name="connsiteY7" fmla="*/ 3096343 h 3096344"/>
                    <a:gd name="connsiteX8" fmla="*/ 795673 w 1519340"/>
                    <a:gd name="connsiteY8" fmla="*/ 1800199 h 3096344"/>
                    <a:gd name="connsiteX9" fmla="*/ 723665 w 1519340"/>
                    <a:gd name="connsiteY9" fmla="*/ 1800199 h 3096344"/>
                    <a:gd name="connsiteX10" fmla="*/ 723665 w 1519340"/>
                    <a:gd name="connsiteY10" fmla="*/ 3096343 h 3096344"/>
                    <a:gd name="connsiteX11" fmla="*/ 363625 w 1519340"/>
                    <a:gd name="connsiteY11" fmla="*/ 3096343 h 3096344"/>
                    <a:gd name="connsiteX12" fmla="*/ 363625 w 1519340"/>
                    <a:gd name="connsiteY12" fmla="*/ 720080 h 3096344"/>
                    <a:gd name="connsiteX13" fmla="*/ 219609 w 1519340"/>
                    <a:gd name="connsiteY13" fmla="*/ 720080 h 3096344"/>
                    <a:gd name="connsiteX14" fmla="*/ 219610 w 1519340"/>
                    <a:gd name="connsiteY14" fmla="*/ 1440160 h 3096344"/>
                    <a:gd name="connsiteX15" fmla="*/ 3586 w 1519340"/>
                    <a:gd name="connsiteY15" fmla="*/ 1440160 h 3096344"/>
                    <a:gd name="connsiteX16" fmla="*/ 3586 w 1519340"/>
                    <a:gd name="connsiteY16" fmla="*/ 0 h 3096344"/>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3586 w 1519339"/>
                    <a:gd name="connsiteY0" fmla="*/ 1 h 3096345"/>
                    <a:gd name="connsiteX1" fmla="*/ 1515753 w 1519339"/>
                    <a:gd name="connsiteY1" fmla="*/ 0 h 3096345"/>
                    <a:gd name="connsiteX2" fmla="*/ 1515753 w 1519339"/>
                    <a:gd name="connsiteY2" fmla="*/ 1440161 h 3096345"/>
                    <a:gd name="connsiteX3" fmla="*/ 1299729 w 1519339"/>
                    <a:gd name="connsiteY3" fmla="*/ 1440161 h 3096345"/>
                    <a:gd name="connsiteX4" fmla="*/ 1299729 w 1519339"/>
                    <a:gd name="connsiteY4" fmla="*/ 720081 h 3096345"/>
                    <a:gd name="connsiteX5" fmla="*/ 1155713 w 1519339"/>
                    <a:gd name="connsiteY5" fmla="*/ 720081 h 3096345"/>
                    <a:gd name="connsiteX6" fmla="*/ 1155713 w 1519339"/>
                    <a:gd name="connsiteY6" fmla="*/ 3096345 h 3096345"/>
                    <a:gd name="connsiteX7" fmla="*/ 795673 w 1519339"/>
                    <a:gd name="connsiteY7" fmla="*/ 3096344 h 3096345"/>
                    <a:gd name="connsiteX8" fmla="*/ 795673 w 1519339"/>
                    <a:gd name="connsiteY8" fmla="*/ 1800200 h 3096345"/>
                    <a:gd name="connsiteX9" fmla="*/ 723665 w 1519339"/>
                    <a:gd name="connsiteY9" fmla="*/ 1800200 h 3096345"/>
                    <a:gd name="connsiteX10" fmla="*/ 723665 w 1519339"/>
                    <a:gd name="connsiteY10" fmla="*/ 3096344 h 3096345"/>
                    <a:gd name="connsiteX11" fmla="*/ 363625 w 1519339"/>
                    <a:gd name="connsiteY11" fmla="*/ 3096344 h 3096345"/>
                    <a:gd name="connsiteX12" fmla="*/ 363625 w 1519339"/>
                    <a:gd name="connsiteY12" fmla="*/ 720081 h 3096345"/>
                    <a:gd name="connsiteX13" fmla="*/ 219609 w 1519339"/>
                    <a:gd name="connsiteY13" fmla="*/ 720081 h 3096345"/>
                    <a:gd name="connsiteX14" fmla="*/ 219610 w 1519339"/>
                    <a:gd name="connsiteY14" fmla="*/ 1440161 h 3096345"/>
                    <a:gd name="connsiteX15" fmla="*/ 3586 w 1519339"/>
                    <a:gd name="connsiteY15" fmla="*/ 1440161 h 3096345"/>
                    <a:gd name="connsiteX16" fmla="*/ 3586 w 1519339"/>
                    <a:gd name="connsiteY16" fmla="*/ 1 h 3096345"/>
                    <a:gd name="connsiteX0" fmla="*/ 47427 w 1563180"/>
                    <a:gd name="connsiteY0" fmla="*/ 73298 h 3169642"/>
                    <a:gd name="connsiteX1" fmla="*/ 1559594 w 1563180"/>
                    <a:gd name="connsiteY1" fmla="*/ 73297 h 3169642"/>
                    <a:gd name="connsiteX2" fmla="*/ 1559594 w 1563180"/>
                    <a:gd name="connsiteY2" fmla="*/ 1513458 h 3169642"/>
                    <a:gd name="connsiteX3" fmla="*/ 1343570 w 1563180"/>
                    <a:gd name="connsiteY3" fmla="*/ 1513458 h 3169642"/>
                    <a:gd name="connsiteX4" fmla="*/ 1343570 w 1563180"/>
                    <a:gd name="connsiteY4" fmla="*/ 793378 h 3169642"/>
                    <a:gd name="connsiteX5" fmla="*/ 1199554 w 1563180"/>
                    <a:gd name="connsiteY5" fmla="*/ 793378 h 3169642"/>
                    <a:gd name="connsiteX6" fmla="*/ 1199554 w 1563180"/>
                    <a:gd name="connsiteY6" fmla="*/ 3169642 h 3169642"/>
                    <a:gd name="connsiteX7" fmla="*/ 839514 w 1563180"/>
                    <a:gd name="connsiteY7" fmla="*/ 3169641 h 3169642"/>
                    <a:gd name="connsiteX8" fmla="*/ 839514 w 1563180"/>
                    <a:gd name="connsiteY8" fmla="*/ 1873497 h 3169642"/>
                    <a:gd name="connsiteX9" fmla="*/ 767506 w 1563180"/>
                    <a:gd name="connsiteY9" fmla="*/ 1873497 h 3169642"/>
                    <a:gd name="connsiteX10" fmla="*/ 767506 w 1563180"/>
                    <a:gd name="connsiteY10" fmla="*/ 3169641 h 3169642"/>
                    <a:gd name="connsiteX11" fmla="*/ 407466 w 1563180"/>
                    <a:gd name="connsiteY11" fmla="*/ 3169641 h 3169642"/>
                    <a:gd name="connsiteX12" fmla="*/ 407466 w 1563180"/>
                    <a:gd name="connsiteY12" fmla="*/ 793378 h 3169642"/>
                    <a:gd name="connsiteX13" fmla="*/ 263450 w 1563180"/>
                    <a:gd name="connsiteY13" fmla="*/ 793378 h 3169642"/>
                    <a:gd name="connsiteX14" fmla="*/ 263451 w 1563180"/>
                    <a:gd name="connsiteY14" fmla="*/ 1513458 h 3169642"/>
                    <a:gd name="connsiteX15" fmla="*/ 47427 w 1563180"/>
                    <a:gd name="connsiteY15" fmla="*/ 1513458 h 3169642"/>
                    <a:gd name="connsiteX16" fmla="*/ 47427 w 1563180"/>
                    <a:gd name="connsiteY16" fmla="*/ 73298 h 3169642"/>
                    <a:gd name="connsiteX0" fmla="*/ 3586 w 1519339"/>
                    <a:gd name="connsiteY0" fmla="*/ 119038 h 3215382"/>
                    <a:gd name="connsiteX1" fmla="*/ 1515753 w 1519339"/>
                    <a:gd name="connsiteY1" fmla="*/ 119037 h 3215382"/>
                    <a:gd name="connsiteX2" fmla="*/ 1515753 w 1519339"/>
                    <a:gd name="connsiteY2" fmla="*/ 1559198 h 3215382"/>
                    <a:gd name="connsiteX3" fmla="*/ 1299729 w 1519339"/>
                    <a:gd name="connsiteY3" fmla="*/ 1559198 h 3215382"/>
                    <a:gd name="connsiteX4" fmla="*/ 1299729 w 1519339"/>
                    <a:gd name="connsiteY4" fmla="*/ 839118 h 3215382"/>
                    <a:gd name="connsiteX5" fmla="*/ 1155713 w 1519339"/>
                    <a:gd name="connsiteY5" fmla="*/ 839118 h 3215382"/>
                    <a:gd name="connsiteX6" fmla="*/ 1155713 w 1519339"/>
                    <a:gd name="connsiteY6" fmla="*/ 3215382 h 3215382"/>
                    <a:gd name="connsiteX7" fmla="*/ 795673 w 1519339"/>
                    <a:gd name="connsiteY7" fmla="*/ 3215381 h 3215382"/>
                    <a:gd name="connsiteX8" fmla="*/ 795673 w 1519339"/>
                    <a:gd name="connsiteY8" fmla="*/ 1919237 h 3215382"/>
                    <a:gd name="connsiteX9" fmla="*/ 723665 w 1519339"/>
                    <a:gd name="connsiteY9" fmla="*/ 1919237 h 3215382"/>
                    <a:gd name="connsiteX10" fmla="*/ 723665 w 1519339"/>
                    <a:gd name="connsiteY10" fmla="*/ 3215381 h 3215382"/>
                    <a:gd name="connsiteX11" fmla="*/ 363625 w 1519339"/>
                    <a:gd name="connsiteY11" fmla="*/ 3215381 h 3215382"/>
                    <a:gd name="connsiteX12" fmla="*/ 363625 w 1519339"/>
                    <a:gd name="connsiteY12" fmla="*/ 839118 h 3215382"/>
                    <a:gd name="connsiteX13" fmla="*/ 219609 w 1519339"/>
                    <a:gd name="connsiteY13" fmla="*/ 839118 h 3215382"/>
                    <a:gd name="connsiteX14" fmla="*/ 219610 w 1519339"/>
                    <a:gd name="connsiteY14" fmla="*/ 1559198 h 3215382"/>
                    <a:gd name="connsiteX15" fmla="*/ 3586 w 1519339"/>
                    <a:gd name="connsiteY15" fmla="*/ 1559198 h 3215382"/>
                    <a:gd name="connsiteX16" fmla="*/ 3586 w 151933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569119"/>
                    <a:gd name="connsiteY0" fmla="*/ 119038 h 3215382"/>
                    <a:gd name="connsiteX1" fmla="*/ 1565533 w 1569119"/>
                    <a:gd name="connsiteY1" fmla="*/ 119037 h 3215382"/>
                    <a:gd name="connsiteX2" fmla="*/ 1565533 w 1569119"/>
                    <a:gd name="connsiteY2" fmla="*/ 1559198 h 3215382"/>
                    <a:gd name="connsiteX3" fmla="*/ 1349509 w 1569119"/>
                    <a:gd name="connsiteY3" fmla="*/ 1559198 h 3215382"/>
                    <a:gd name="connsiteX4" fmla="*/ 1349509 w 1569119"/>
                    <a:gd name="connsiteY4" fmla="*/ 839118 h 3215382"/>
                    <a:gd name="connsiteX5" fmla="*/ 1205493 w 1569119"/>
                    <a:gd name="connsiteY5" fmla="*/ 839118 h 3215382"/>
                    <a:gd name="connsiteX6" fmla="*/ 1205493 w 1569119"/>
                    <a:gd name="connsiteY6" fmla="*/ 3215382 h 3215382"/>
                    <a:gd name="connsiteX7" fmla="*/ 845453 w 1569119"/>
                    <a:gd name="connsiteY7" fmla="*/ 3215381 h 3215382"/>
                    <a:gd name="connsiteX8" fmla="*/ 845453 w 1569119"/>
                    <a:gd name="connsiteY8" fmla="*/ 1919237 h 3215382"/>
                    <a:gd name="connsiteX9" fmla="*/ 773445 w 1569119"/>
                    <a:gd name="connsiteY9" fmla="*/ 1919237 h 3215382"/>
                    <a:gd name="connsiteX10" fmla="*/ 773445 w 1569119"/>
                    <a:gd name="connsiteY10" fmla="*/ 3215381 h 3215382"/>
                    <a:gd name="connsiteX11" fmla="*/ 413405 w 1569119"/>
                    <a:gd name="connsiteY11" fmla="*/ 3215381 h 3215382"/>
                    <a:gd name="connsiteX12" fmla="*/ 413405 w 1569119"/>
                    <a:gd name="connsiteY12" fmla="*/ 839118 h 3215382"/>
                    <a:gd name="connsiteX13" fmla="*/ 269389 w 1569119"/>
                    <a:gd name="connsiteY13" fmla="*/ 839118 h 3215382"/>
                    <a:gd name="connsiteX14" fmla="*/ 269390 w 1569119"/>
                    <a:gd name="connsiteY14" fmla="*/ 1559198 h 3215382"/>
                    <a:gd name="connsiteX15" fmla="*/ 53366 w 1569119"/>
                    <a:gd name="connsiteY15" fmla="*/ 1559198 h 3215382"/>
                    <a:gd name="connsiteX16" fmla="*/ 53366 w 156911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215382"/>
                    <a:gd name="connsiteX1" fmla="*/ 1565533 w 1606549"/>
                    <a:gd name="connsiteY1" fmla="*/ 119037 h 3215382"/>
                    <a:gd name="connsiteX2" fmla="*/ 1565533 w 1606549"/>
                    <a:gd name="connsiteY2" fmla="*/ 1559198 h 3215382"/>
                    <a:gd name="connsiteX3" fmla="*/ 1349509 w 1606549"/>
                    <a:gd name="connsiteY3" fmla="*/ 1559198 h 3215382"/>
                    <a:gd name="connsiteX4" fmla="*/ 1349509 w 1606549"/>
                    <a:gd name="connsiteY4" fmla="*/ 839118 h 3215382"/>
                    <a:gd name="connsiteX5" fmla="*/ 1205493 w 1606549"/>
                    <a:gd name="connsiteY5" fmla="*/ 839118 h 3215382"/>
                    <a:gd name="connsiteX6" fmla="*/ 1205493 w 1606549"/>
                    <a:gd name="connsiteY6" fmla="*/ 3215382 h 3215382"/>
                    <a:gd name="connsiteX7" fmla="*/ 845453 w 1606549"/>
                    <a:gd name="connsiteY7" fmla="*/ 3215381 h 3215382"/>
                    <a:gd name="connsiteX8" fmla="*/ 845453 w 1606549"/>
                    <a:gd name="connsiteY8" fmla="*/ 1919237 h 3215382"/>
                    <a:gd name="connsiteX9" fmla="*/ 773445 w 1606549"/>
                    <a:gd name="connsiteY9" fmla="*/ 1919237 h 3215382"/>
                    <a:gd name="connsiteX10" fmla="*/ 773445 w 1606549"/>
                    <a:gd name="connsiteY10" fmla="*/ 3215381 h 3215382"/>
                    <a:gd name="connsiteX11" fmla="*/ 413405 w 1606549"/>
                    <a:gd name="connsiteY11" fmla="*/ 3215381 h 3215382"/>
                    <a:gd name="connsiteX12" fmla="*/ 413405 w 1606549"/>
                    <a:gd name="connsiteY12" fmla="*/ 839118 h 3215382"/>
                    <a:gd name="connsiteX13" fmla="*/ 269389 w 1606549"/>
                    <a:gd name="connsiteY13" fmla="*/ 839118 h 3215382"/>
                    <a:gd name="connsiteX14" fmla="*/ 269390 w 1606549"/>
                    <a:gd name="connsiteY14" fmla="*/ 1559198 h 3215382"/>
                    <a:gd name="connsiteX15" fmla="*/ 53366 w 1606549"/>
                    <a:gd name="connsiteY15" fmla="*/ 1559198 h 3215382"/>
                    <a:gd name="connsiteX16" fmla="*/ 53366 w 1606549"/>
                    <a:gd name="connsiteY16" fmla="*/ 119038 h 3215382"/>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52514"/>
                    <a:gd name="connsiteX1" fmla="*/ 1565533 w 1606549"/>
                    <a:gd name="connsiteY1" fmla="*/ 119037 h 3452514"/>
                    <a:gd name="connsiteX2" fmla="*/ 1565533 w 1606549"/>
                    <a:gd name="connsiteY2" fmla="*/ 1559198 h 3452514"/>
                    <a:gd name="connsiteX3" fmla="*/ 1349509 w 1606549"/>
                    <a:gd name="connsiteY3" fmla="*/ 1559198 h 3452514"/>
                    <a:gd name="connsiteX4" fmla="*/ 1349509 w 1606549"/>
                    <a:gd name="connsiteY4" fmla="*/ 839118 h 3452514"/>
                    <a:gd name="connsiteX5" fmla="*/ 1205493 w 1606549"/>
                    <a:gd name="connsiteY5" fmla="*/ 839118 h 3452514"/>
                    <a:gd name="connsiteX6" fmla="*/ 1205493 w 1606549"/>
                    <a:gd name="connsiteY6" fmla="*/ 3215382 h 3452514"/>
                    <a:gd name="connsiteX7" fmla="*/ 845453 w 1606549"/>
                    <a:gd name="connsiteY7" fmla="*/ 3215381 h 3452514"/>
                    <a:gd name="connsiteX8" fmla="*/ 845453 w 1606549"/>
                    <a:gd name="connsiteY8" fmla="*/ 1919237 h 3452514"/>
                    <a:gd name="connsiteX9" fmla="*/ 773445 w 1606549"/>
                    <a:gd name="connsiteY9" fmla="*/ 1919237 h 3452514"/>
                    <a:gd name="connsiteX10" fmla="*/ 773445 w 1606549"/>
                    <a:gd name="connsiteY10" fmla="*/ 3215381 h 3452514"/>
                    <a:gd name="connsiteX11" fmla="*/ 413405 w 1606549"/>
                    <a:gd name="connsiteY11" fmla="*/ 3215381 h 3452514"/>
                    <a:gd name="connsiteX12" fmla="*/ 413405 w 1606549"/>
                    <a:gd name="connsiteY12" fmla="*/ 839118 h 3452514"/>
                    <a:gd name="connsiteX13" fmla="*/ 269389 w 1606549"/>
                    <a:gd name="connsiteY13" fmla="*/ 839118 h 3452514"/>
                    <a:gd name="connsiteX14" fmla="*/ 269390 w 1606549"/>
                    <a:gd name="connsiteY14" fmla="*/ 1559198 h 3452514"/>
                    <a:gd name="connsiteX15" fmla="*/ 53366 w 1606549"/>
                    <a:gd name="connsiteY15" fmla="*/ 1559198 h 3452514"/>
                    <a:gd name="connsiteX16" fmla="*/ 53366 w 1606549"/>
                    <a:gd name="connsiteY16" fmla="*/ 119038 h 3452514"/>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 name="connsiteX0" fmla="*/ 53366 w 1606549"/>
                    <a:gd name="connsiteY0" fmla="*/ 119038 h 3432348"/>
                    <a:gd name="connsiteX1" fmla="*/ 1565533 w 1606549"/>
                    <a:gd name="connsiteY1" fmla="*/ 119037 h 3432348"/>
                    <a:gd name="connsiteX2" fmla="*/ 1565533 w 1606549"/>
                    <a:gd name="connsiteY2" fmla="*/ 1559198 h 3432348"/>
                    <a:gd name="connsiteX3" fmla="*/ 1349509 w 1606549"/>
                    <a:gd name="connsiteY3" fmla="*/ 1559198 h 3432348"/>
                    <a:gd name="connsiteX4" fmla="*/ 1349509 w 1606549"/>
                    <a:gd name="connsiteY4" fmla="*/ 839118 h 3432348"/>
                    <a:gd name="connsiteX5" fmla="*/ 1205493 w 1606549"/>
                    <a:gd name="connsiteY5" fmla="*/ 839118 h 3432348"/>
                    <a:gd name="connsiteX6" fmla="*/ 1205493 w 1606549"/>
                    <a:gd name="connsiteY6" fmla="*/ 3215382 h 3432348"/>
                    <a:gd name="connsiteX7" fmla="*/ 845453 w 1606549"/>
                    <a:gd name="connsiteY7" fmla="*/ 3215381 h 3432348"/>
                    <a:gd name="connsiteX8" fmla="*/ 845453 w 1606549"/>
                    <a:gd name="connsiteY8" fmla="*/ 1919237 h 3432348"/>
                    <a:gd name="connsiteX9" fmla="*/ 773445 w 1606549"/>
                    <a:gd name="connsiteY9" fmla="*/ 1919237 h 3432348"/>
                    <a:gd name="connsiteX10" fmla="*/ 773445 w 1606549"/>
                    <a:gd name="connsiteY10" fmla="*/ 3215381 h 3432348"/>
                    <a:gd name="connsiteX11" fmla="*/ 413405 w 1606549"/>
                    <a:gd name="connsiteY11" fmla="*/ 3215381 h 3432348"/>
                    <a:gd name="connsiteX12" fmla="*/ 413405 w 1606549"/>
                    <a:gd name="connsiteY12" fmla="*/ 839118 h 3432348"/>
                    <a:gd name="connsiteX13" fmla="*/ 269389 w 1606549"/>
                    <a:gd name="connsiteY13" fmla="*/ 839118 h 3432348"/>
                    <a:gd name="connsiteX14" fmla="*/ 269390 w 1606549"/>
                    <a:gd name="connsiteY14" fmla="*/ 1559198 h 3432348"/>
                    <a:gd name="connsiteX15" fmla="*/ 53366 w 1606549"/>
                    <a:gd name="connsiteY15" fmla="*/ 1559198 h 3432348"/>
                    <a:gd name="connsiteX16" fmla="*/ 53366 w 1606549"/>
                    <a:gd name="connsiteY16" fmla="*/ 119038 h 343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549" h="3432348">
                      <a:moveTo>
                        <a:pt x="53366" y="119038"/>
                      </a:moveTo>
                      <a:cubicBezTo>
                        <a:pt x="71795" y="0"/>
                        <a:pt x="1510888" y="33039"/>
                        <a:pt x="1565533" y="119037"/>
                      </a:cubicBezTo>
                      <a:cubicBezTo>
                        <a:pt x="1606549" y="181352"/>
                        <a:pt x="1593027" y="1503977"/>
                        <a:pt x="1565533" y="1559198"/>
                      </a:cubicBezTo>
                      <a:cubicBezTo>
                        <a:pt x="1447388" y="1706265"/>
                        <a:pt x="1374363" y="1595140"/>
                        <a:pt x="1349509" y="1559198"/>
                      </a:cubicBezTo>
                      <a:cubicBezTo>
                        <a:pt x="1330790" y="1332530"/>
                        <a:pt x="1341190" y="1120381"/>
                        <a:pt x="1349509" y="839118"/>
                      </a:cubicBezTo>
                      <a:cubicBezTo>
                        <a:pt x="1277716" y="785515"/>
                        <a:pt x="1261460" y="788690"/>
                        <a:pt x="1205493" y="839118"/>
                      </a:cubicBezTo>
                      <a:cubicBezTo>
                        <a:pt x="1200998" y="1653782"/>
                        <a:pt x="1209988" y="2400718"/>
                        <a:pt x="1205493" y="3215382"/>
                      </a:cubicBezTo>
                      <a:cubicBezTo>
                        <a:pt x="1128491" y="3347740"/>
                        <a:pt x="959835" y="3404889"/>
                        <a:pt x="845453" y="3215381"/>
                      </a:cubicBezTo>
                      <a:cubicBezTo>
                        <a:pt x="849039" y="2795833"/>
                        <a:pt x="841867" y="2338785"/>
                        <a:pt x="845453" y="1919237"/>
                      </a:cubicBezTo>
                      <a:lnTo>
                        <a:pt x="773445" y="1919237"/>
                      </a:lnTo>
                      <a:lnTo>
                        <a:pt x="773445" y="3215381"/>
                      </a:lnTo>
                      <a:cubicBezTo>
                        <a:pt x="683991" y="3331864"/>
                        <a:pt x="544877" y="3432348"/>
                        <a:pt x="413405" y="3215381"/>
                      </a:cubicBezTo>
                      <a:lnTo>
                        <a:pt x="413405" y="839118"/>
                      </a:lnTo>
                      <a:cubicBezTo>
                        <a:pt x="344762" y="763290"/>
                        <a:pt x="309456" y="795040"/>
                        <a:pt x="269389" y="839118"/>
                      </a:cubicBezTo>
                      <a:cubicBezTo>
                        <a:pt x="269389" y="1079145"/>
                        <a:pt x="307564" y="1253637"/>
                        <a:pt x="269390" y="1559198"/>
                      </a:cubicBezTo>
                      <a:cubicBezTo>
                        <a:pt x="132939" y="1693565"/>
                        <a:pt x="66264" y="1591965"/>
                        <a:pt x="53366" y="1559198"/>
                      </a:cubicBezTo>
                      <a:cubicBezTo>
                        <a:pt x="5528" y="1579467"/>
                        <a:pt x="0" y="165171"/>
                        <a:pt x="53366" y="119038"/>
                      </a:cubicBezTo>
                      <a:close/>
                    </a:path>
                  </a:pathLst>
                </a:cu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21" name="Oval 20"/>
                <p:cNvSpPr/>
                <p:nvPr/>
              </p:nvSpPr>
              <p:spPr>
                <a:xfrm>
                  <a:off x="-11498686" y="3431839"/>
                  <a:ext cx="792589" cy="992939"/>
                </a:xfrm>
                <a:prstGeom prst="ellipse">
                  <a:avLst/>
                </a:pr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grpSp>
        </p:grpSp>
      </p:grpSp>
      <p:sp>
        <p:nvSpPr>
          <p:cNvPr id="111" name="Can 110"/>
          <p:cNvSpPr/>
          <p:nvPr/>
        </p:nvSpPr>
        <p:spPr>
          <a:xfrm>
            <a:off x="1749007" y="1841603"/>
            <a:ext cx="1152004" cy="1944216"/>
          </a:xfrm>
          <a:prstGeom prst="can">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bg1"/>
                </a:solidFill>
                <a:latin typeface="Helvetica" pitchFamily="34" charset="0"/>
              </a:rPr>
              <a:t>WDPA</a:t>
            </a:r>
          </a:p>
        </p:txBody>
      </p:sp>
      <p:sp>
        <p:nvSpPr>
          <p:cNvPr id="112" name="Notched Right Arrow 111"/>
          <p:cNvSpPr/>
          <p:nvPr/>
        </p:nvSpPr>
        <p:spPr>
          <a:xfrm>
            <a:off x="1287581" y="2650058"/>
            <a:ext cx="580194" cy="360040"/>
          </a:xfrm>
          <a:prstGeom prst="notchedRightArrow">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Tree>
    <p:extLst>
      <p:ext uri="{BB962C8B-B14F-4D97-AF65-F5344CB8AC3E}">
        <p14:creationId xmlns:p14="http://schemas.microsoft.com/office/powerpoint/2010/main" val="232665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26" y="0"/>
            <a:ext cx="9127773" cy="523220"/>
          </a:xfrm>
          <a:prstGeom prst="rect">
            <a:avLst/>
          </a:prstGeom>
          <a:noFill/>
        </p:spPr>
        <p:txBody>
          <a:bodyPr wrap="square" rtlCol="0">
            <a:spAutoFit/>
          </a:bodyPr>
          <a:lstStyle/>
          <a:p>
            <a:pPr algn="ctr"/>
            <a:r>
              <a:rPr lang="en-GB" sz="2800" dirty="0" smtClean="0">
                <a:solidFill>
                  <a:srgbClr val="0072A9"/>
                </a:solidFill>
              </a:rPr>
              <a:t>The Quality </a:t>
            </a:r>
            <a:r>
              <a:rPr lang="en-GB" sz="2800" dirty="0">
                <a:solidFill>
                  <a:srgbClr val="0072A9"/>
                </a:solidFill>
              </a:rPr>
              <a:t>assurance &amp; verification process</a:t>
            </a:r>
          </a:p>
        </p:txBody>
      </p:sp>
      <p:grpSp>
        <p:nvGrpSpPr>
          <p:cNvPr id="5" name="Group 4"/>
          <p:cNvGrpSpPr/>
          <p:nvPr/>
        </p:nvGrpSpPr>
        <p:grpSpPr>
          <a:xfrm>
            <a:off x="1043608" y="1150156"/>
            <a:ext cx="6564957" cy="2279177"/>
            <a:chOff x="683568" y="1794702"/>
            <a:chExt cx="6840760" cy="2516162"/>
          </a:xfrm>
        </p:grpSpPr>
        <p:cxnSp>
          <p:nvCxnSpPr>
            <p:cNvPr id="6" name="Straight Arrow Connector 5"/>
            <p:cNvCxnSpPr/>
            <p:nvPr/>
          </p:nvCxnSpPr>
          <p:spPr>
            <a:xfrm flipV="1">
              <a:off x="5220072" y="2323619"/>
              <a:ext cx="0" cy="6120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15616" y="2935687"/>
              <a:ext cx="2448272" cy="305801"/>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GB" sz="1200" dirty="0">
                  <a:solidFill>
                    <a:srgbClr val="323232"/>
                  </a:solidFill>
                </a:rPr>
                <a:t>State sources</a:t>
              </a:r>
            </a:p>
          </p:txBody>
        </p:sp>
        <p:sp>
          <p:nvSpPr>
            <p:cNvPr id="8" name="TextBox 7"/>
            <p:cNvSpPr txBox="1"/>
            <p:nvPr/>
          </p:nvSpPr>
          <p:spPr>
            <a:xfrm>
              <a:off x="4283968" y="2935687"/>
              <a:ext cx="2448272" cy="305801"/>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GB" sz="1200" dirty="0">
                  <a:solidFill>
                    <a:srgbClr val="323232"/>
                  </a:solidFill>
                </a:rPr>
                <a:t>Expert sources</a:t>
              </a:r>
            </a:p>
          </p:txBody>
        </p:sp>
        <p:sp>
          <p:nvSpPr>
            <p:cNvPr id="9" name="TextBox 8"/>
            <p:cNvSpPr txBox="1"/>
            <p:nvPr/>
          </p:nvSpPr>
          <p:spPr>
            <a:xfrm>
              <a:off x="2771801" y="4005063"/>
              <a:ext cx="2448272" cy="305801"/>
            </a:xfrm>
            <a:prstGeom prst="rect">
              <a:avLst/>
            </a:prstGeom>
            <a:solidFill>
              <a:srgbClr val="FFFFCC"/>
            </a:solidFill>
            <a:ln>
              <a:solidFill>
                <a:schemeClr val="tx2"/>
              </a:solidFill>
            </a:ln>
          </p:spPr>
          <p:txBody>
            <a:bodyPr wrap="square" rtlCol="0">
              <a:spAutoFit/>
            </a:bodyPr>
            <a:lstStyle/>
            <a:p>
              <a:pPr algn="ctr"/>
              <a:r>
                <a:rPr lang="en-GB" sz="1200" dirty="0">
                  <a:solidFill>
                    <a:srgbClr val="323232"/>
                  </a:solidFill>
                </a:rPr>
                <a:t>Other sources</a:t>
              </a:r>
            </a:p>
          </p:txBody>
        </p:sp>
        <p:cxnSp>
          <p:nvCxnSpPr>
            <p:cNvPr id="10" name="Straight Arrow Connector 9"/>
            <p:cNvCxnSpPr/>
            <p:nvPr/>
          </p:nvCxnSpPr>
          <p:spPr>
            <a:xfrm flipV="1">
              <a:off x="2483768" y="2323619"/>
              <a:ext cx="0" cy="6120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9" idx="0"/>
            </p:cNvCxnSpPr>
            <p:nvPr/>
          </p:nvCxnSpPr>
          <p:spPr>
            <a:xfrm rot="5400000" flipH="1" flipV="1">
              <a:off x="3954562" y="3315618"/>
              <a:ext cx="730820" cy="648072"/>
            </a:xfrm>
            <a:prstGeom prst="bentConnector3">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6200000" flipV="1">
              <a:off x="3306488" y="3315616"/>
              <a:ext cx="730823" cy="648072"/>
            </a:xfrm>
            <a:prstGeom prst="bentConnector3">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568" y="1794702"/>
              <a:ext cx="6840760" cy="458701"/>
            </a:xfrm>
            <a:prstGeom prst="rect">
              <a:avLst/>
            </a:prstGeom>
            <a:solidFill>
              <a:schemeClr val="accent2">
                <a:lumMod val="20000"/>
                <a:lumOff val="80000"/>
              </a:schemeClr>
            </a:solidFill>
            <a:ln>
              <a:solidFill>
                <a:schemeClr val="tx2"/>
              </a:solidFill>
            </a:ln>
          </p:spPr>
          <p:txBody>
            <a:bodyPr wrap="square" rtlCol="0">
              <a:spAutoFit/>
            </a:bodyPr>
            <a:lstStyle/>
            <a:p>
              <a:pPr algn="ctr"/>
              <a:r>
                <a:rPr lang="en-GB" sz="2100" dirty="0">
                  <a:solidFill>
                    <a:srgbClr val="323232"/>
                  </a:solidFill>
                </a:rPr>
                <a:t>WDPA</a:t>
              </a:r>
            </a:p>
          </p:txBody>
        </p:sp>
        <p:sp>
          <p:nvSpPr>
            <p:cNvPr id="14" name="TextBox 13"/>
            <p:cNvSpPr txBox="1"/>
            <p:nvPr/>
          </p:nvSpPr>
          <p:spPr>
            <a:xfrm>
              <a:off x="862100" y="1900008"/>
              <a:ext cx="1440160" cy="305801"/>
            </a:xfrm>
            <a:prstGeom prst="rect">
              <a:avLst/>
            </a:prstGeom>
            <a:solidFill>
              <a:schemeClr val="accent6">
                <a:lumMod val="40000"/>
                <a:lumOff val="60000"/>
              </a:schemeClr>
            </a:solidFill>
            <a:ln>
              <a:solidFill>
                <a:schemeClr val="tx2"/>
              </a:solidFill>
            </a:ln>
          </p:spPr>
          <p:txBody>
            <a:bodyPr wrap="square" rtlCol="0">
              <a:spAutoFit/>
            </a:bodyPr>
            <a:lstStyle/>
            <a:p>
              <a:pPr algn="ctr"/>
              <a:r>
                <a:rPr lang="en-GB" sz="1200" dirty="0">
                  <a:solidFill>
                    <a:srgbClr val="323232"/>
                  </a:solidFill>
                </a:rPr>
                <a:t>State verified</a:t>
              </a:r>
            </a:p>
          </p:txBody>
        </p:sp>
        <p:sp>
          <p:nvSpPr>
            <p:cNvPr id="15" name="TextBox 14"/>
            <p:cNvSpPr txBox="1"/>
            <p:nvPr/>
          </p:nvSpPr>
          <p:spPr>
            <a:xfrm>
              <a:off x="5724128" y="1900008"/>
              <a:ext cx="1656184" cy="305801"/>
            </a:xfrm>
            <a:prstGeom prst="rect">
              <a:avLst/>
            </a:prstGeom>
            <a:solidFill>
              <a:schemeClr val="accent6">
                <a:lumMod val="40000"/>
                <a:lumOff val="60000"/>
              </a:schemeClr>
            </a:solidFill>
            <a:ln>
              <a:solidFill>
                <a:schemeClr val="tx2"/>
              </a:solidFill>
            </a:ln>
          </p:spPr>
          <p:txBody>
            <a:bodyPr wrap="square" rtlCol="0">
              <a:spAutoFit/>
            </a:bodyPr>
            <a:lstStyle/>
            <a:p>
              <a:pPr algn="ctr"/>
              <a:r>
                <a:rPr lang="en-GB" sz="1200" dirty="0">
                  <a:solidFill>
                    <a:srgbClr val="323232"/>
                  </a:solidFill>
                </a:rPr>
                <a:t>Expert verified</a:t>
              </a:r>
            </a:p>
          </p:txBody>
        </p:sp>
      </p:grpSp>
      <p:sp>
        <p:nvSpPr>
          <p:cNvPr id="16" name="TextBox 15"/>
          <p:cNvSpPr txBox="1"/>
          <p:nvPr/>
        </p:nvSpPr>
        <p:spPr>
          <a:xfrm>
            <a:off x="544810" y="3573016"/>
            <a:ext cx="2052228" cy="1328023"/>
          </a:xfrm>
          <a:prstGeom prst="flowChartAlternateProcess">
            <a:avLst/>
          </a:prstGeom>
          <a:noFill/>
          <a:ln>
            <a:solidFill>
              <a:schemeClr val="tx2"/>
            </a:solidFill>
          </a:ln>
        </p:spPr>
        <p:txBody>
          <a:bodyPr wrap="square" rtlCol="0">
            <a:spAutoFit/>
          </a:bodyPr>
          <a:lstStyle/>
          <a:p>
            <a:pPr algn="ctr"/>
            <a:r>
              <a:rPr lang="en-GB" sz="1200" b="1" dirty="0">
                <a:solidFill>
                  <a:srgbClr val="323232"/>
                </a:solidFill>
              </a:rPr>
              <a:t>Supporting processes:</a:t>
            </a:r>
          </a:p>
          <a:p>
            <a:pPr algn="ctr"/>
            <a:endParaRPr lang="en-GB" sz="1200" dirty="0">
              <a:solidFill>
                <a:srgbClr val="323232"/>
              </a:solidFill>
            </a:endParaRPr>
          </a:p>
          <a:p>
            <a:pPr algn="ctr"/>
            <a:r>
              <a:rPr lang="en-GB" sz="1200" dirty="0">
                <a:solidFill>
                  <a:srgbClr val="323232"/>
                </a:solidFill>
              </a:rPr>
              <a:t>Data Contributor Agreement</a:t>
            </a:r>
          </a:p>
          <a:p>
            <a:pPr algn="ctr"/>
            <a:endParaRPr lang="en-GB" sz="1200" dirty="0">
              <a:solidFill>
                <a:srgbClr val="323232"/>
              </a:solidFill>
            </a:endParaRPr>
          </a:p>
          <a:p>
            <a:pPr algn="ctr"/>
            <a:r>
              <a:rPr lang="en-GB" sz="1200" dirty="0">
                <a:solidFill>
                  <a:srgbClr val="323232"/>
                </a:solidFill>
              </a:rPr>
              <a:t>Statement of Compliance</a:t>
            </a:r>
          </a:p>
        </p:txBody>
      </p:sp>
      <p:sp>
        <p:nvSpPr>
          <p:cNvPr id="17" name="TextBox 16"/>
          <p:cNvSpPr txBox="1"/>
          <p:nvPr/>
        </p:nvSpPr>
        <p:spPr>
          <a:xfrm>
            <a:off x="3033187" y="3717032"/>
            <a:ext cx="5296795" cy="2246769"/>
          </a:xfrm>
          <a:prstGeom prst="rect">
            <a:avLst/>
          </a:prstGeom>
          <a:noFill/>
        </p:spPr>
        <p:txBody>
          <a:bodyPr wrap="square" rtlCol="0">
            <a:spAutoFit/>
          </a:bodyPr>
          <a:lstStyle/>
          <a:p>
            <a:pPr marL="214313" indent="-214313">
              <a:buFont typeface="Arial" panose="020B0604020202020204" pitchFamily="34" charset="0"/>
              <a:buChar char="•"/>
            </a:pPr>
            <a:r>
              <a:rPr lang="en-GB" sz="1600" dirty="0">
                <a:solidFill>
                  <a:srgbClr val="8199A4"/>
                </a:solidFill>
              </a:rPr>
              <a:t>The state can be asked to verify data from expert sources if the data provider requests </a:t>
            </a:r>
            <a:r>
              <a:rPr lang="en-GB" sz="1600" dirty="0" smtClean="0">
                <a:solidFill>
                  <a:srgbClr val="8199A4"/>
                </a:solidFill>
              </a:rPr>
              <a:t>this.</a:t>
            </a:r>
          </a:p>
          <a:p>
            <a:pPr marL="214313" indent="-214313">
              <a:buFont typeface="Arial" panose="020B0604020202020204" pitchFamily="34" charset="0"/>
              <a:buChar char="•"/>
            </a:pPr>
            <a:endParaRPr lang="en-GB" sz="1600" dirty="0">
              <a:solidFill>
                <a:srgbClr val="8199A4"/>
              </a:solidFill>
            </a:endParaRPr>
          </a:p>
          <a:p>
            <a:pPr marL="214313" indent="-214313">
              <a:buFont typeface="Arial" panose="020B0604020202020204" pitchFamily="34" charset="0"/>
              <a:buChar char="•"/>
            </a:pPr>
            <a:r>
              <a:rPr lang="en-GB" sz="1600" dirty="0">
                <a:solidFill>
                  <a:srgbClr val="8199A4"/>
                </a:solidFill>
              </a:rPr>
              <a:t>Data from all other sources must go through a verification process before entering the </a:t>
            </a:r>
            <a:r>
              <a:rPr lang="en-GB" sz="1600" dirty="0" smtClean="0">
                <a:solidFill>
                  <a:srgbClr val="8199A4"/>
                </a:solidFill>
              </a:rPr>
              <a:t>WDPA.</a:t>
            </a:r>
          </a:p>
          <a:p>
            <a:pPr marL="214313" indent="-214313">
              <a:buFont typeface="Arial" panose="020B0604020202020204" pitchFamily="34" charset="0"/>
              <a:buChar char="•"/>
            </a:pPr>
            <a:endParaRPr lang="en-GB" sz="1600" dirty="0">
              <a:solidFill>
                <a:srgbClr val="8199A4"/>
              </a:solidFill>
            </a:endParaRPr>
          </a:p>
          <a:p>
            <a:pPr marL="214313" indent="-214313">
              <a:buFont typeface="Arial" panose="020B0604020202020204" pitchFamily="34" charset="0"/>
              <a:buChar char="•"/>
            </a:pPr>
            <a:r>
              <a:rPr lang="en-GB" sz="1600" dirty="0">
                <a:solidFill>
                  <a:srgbClr val="8199A4"/>
                </a:solidFill>
              </a:rPr>
              <a:t>Data provider determines whether their data are verified by the state or by </a:t>
            </a:r>
            <a:r>
              <a:rPr lang="en-GB" sz="1600" dirty="0" smtClean="0">
                <a:solidFill>
                  <a:srgbClr val="8199A4"/>
                </a:solidFill>
              </a:rPr>
              <a:t>experts.</a:t>
            </a:r>
            <a:endParaRPr lang="en-GB" sz="1600" dirty="0">
              <a:solidFill>
                <a:srgbClr val="8199A4"/>
              </a:solidFill>
            </a:endParaRPr>
          </a:p>
          <a:p>
            <a:endParaRPr lang="en-GB" sz="1200" dirty="0"/>
          </a:p>
        </p:txBody>
      </p:sp>
    </p:spTree>
    <p:extLst>
      <p:ext uri="{BB962C8B-B14F-4D97-AF65-F5344CB8AC3E}">
        <p14:creationId xmlns:p14="http://schemas.microsoft.com/office/powerpoint/2010/main" val="190323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fade">
                                      <p:cBhvr>
                                        <p:cTn id="22" dur="500"/>
                                        <p:tgtEl>
                                          <p:spTgt spid="1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fade">
                                      <p:cBhvr>
                                        <p:cTn id="27"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12923" y="0"/>
            <a:ext cx="9156923" cy="908720"/>
          </a:xfrm>
        </p:spPr>
        <p:txBody>
          <a:bodyPr/>
          <a:lstStyle/>
          <a:p>
            <a:pPr algn="ctr"/>
            <a:r>
              <a:rPr lang="en-GB" dirty="0" smtClean="0"/>
              <a:t>WDPA Update Process</a:t>
            </a:r>
            <a:endParaRPr lang="en-GB" dirty="0"/>
          </a:p>
        </p:txBody>
      </p:sp>
      <p:graphicFrame>
        <p:nvGraphicFramePr>
          <p:cNvPr id="5" name="Diagram 4"/>
          <p:cNvGraphicFramePr/>
          <p:nvPr>
            <p:extLst>
              <p:ext uri="{D42A27DB-BD31-4B8C-83A1-F6EECF244321}">
                <p14:modId xmlns:p14="http://schemas.microsoft.com/office/powerpoint/2010/main" val="1728041466"/>
              </p:ext>
            </p:extLst>
          </p:nvPr>
        </p:nvGraphicFramePr>
        <p:xfrm>
          <a:off x="683568" y="908720"/>
          <a:ext cx="7632848" cy="5168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p:cNvPicPr>
            <a:picLocks noChangeAspect="1" noChangeArrowheads="1"/>
          </p:cNvPicPr>
          <p:nvPr/>
        </p:nvPicPr>
        <p:blipFill>
          <a:blip r:embed="rId7" cstate="print"/>
          <a:srcRect/>
          <a:stretch>
            <a:fillRect/>
          </a:stretch>
        </p:blipFill>
        <p:spPr bwMode="auto">
          <a:xfrm>
            <a:off x="6484000" y="2780928"/>
            <a:ext cx="2654245" cy="3648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994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6704FBC-4E65-4CFB-957D-EDDB8759AC31}"/>
                                            </p:graphicEl>
                                          </p:spTgt>
                                        </p:tgtEl>
                                        <p:attrNameLst>
                                          <p:attrName>style.visibility</p:attrName>
                                        </p:attrNameLst>
                                      </p:cBhvr>
                                      <p:to>
                                        <p:strVal val="visible"/>
                                      </p:to>
                                    </p:set>
                                    <p:animEffect transition="in" filter="fade">
                                      <p:cBhvr>
                                        <p:cTn id="7" dur="500"/>
                                        <p:tgtEl>
                                          <p:spTgt spid="5">
                                            <p:graphicEl>
                                              <a:dgm id="{B6704FBC-4E65-4CFB-957D-EDDB8759AC3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EF6E547-0CA0-403B-B634-FAFDCA43882E}"/>
                                            </p:graphicEl>
                                          </p:spTgt>
                                        </p:tgtEl>
                                        <p:attrNameLst>
                                          <p:attrName>style.visibility</p:attrName>
                                        </p:attrNameLst>
                                      </p:cBhvr>
                                      <p:to>
                                        <p:strVal val="visible"/>
                                      </p:to>
                                    </p:set>
                                    <p:animEffect transition="in" filter="fade">
                                      <p:cBhvr>
                                        <p:cTn id="12" dur="500"/>
                                        <p:tgtEl>
                                          <p:spTgt spid="5">
                                            <p:graphicEl>
                                              <a:dgm id="{DEF6E547-0CA0-403B-B634-FAFDCA43882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E9F20D32-3C41-43A8-BCE2-F970162B6639}"/>
                                            </p:graphicEl>
                                          </p:spTgt>
                                        </p:tgtEl>
                                        <p:attrNameLst>
                                          <p:attrName>style.visibility</p:attrName>
                                        </p:attrNameLst>
                                      </p:cBhvr>
                                      <p:to>
                                        <p:strVal val="visible"/>
                                      </p:to>
                                    </p:set>
                                    <p:animEffect transition="in" filter="fade">
                                      <p:cBhvr>
                                        <p:cTn id="15" dur="500"/>
                                        <p:tgtEl>
                                          <p:spTgt spid="5">
                                            <p:graphicEl>
                                              <a:dgm id="{E9F20D32-3C41-43A8-BCE2-F970162B663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0320F3CD-AF10-4D2C-AAEA-58608183E9AB}"/>
                                            </p:graphicEl>
                                          </p:spTgt>
                                        </p:tgtEl>
                                        <p:attrNameLst>
                                          <p:attrName>style.visibility</p:attrName>
                                        </p:attrNameLst>
                                      </p:cBhvr>
                                      <p:to>
                                        <p:strVal val="visible"/>
                                      </p:to>
                                    </p:set>
                                    <p:animEffect transition="in" filter="fade">
                                      <p:cBhvr>
                                        <p:cTn id="20" dur="500"/>
                                        <p:tgtEl>
                                          <p:spTgt spid="5">
                                            <p:graphicEl>
                                              <a:dgm id="{0320F3CD-AF10-4D2C-AAEA-58608183E9A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0FC75505-534D-4318-964F-7A1CBE6CAA5F}"/>
                                            </p:graphicEl>
                                          </p:spTgt>
                                        </p:tgtEl>
                                        <p:attrNameLst>
                                          <p:attrName>style.visibility</p:attrName>
                                        </p:attrNameLst>
                                      </p:cBhvr>
                                      <p:to>
                                        <p:strVal val="visible"/>
                                      </p:to>
                                    </p:set>
                                    <p:animEffect transition="in" filter="fade">
                                      <p:cBhvr>
                                        <p:cTn id="23" dur="500"/>
                                        <p:tgtEl>
                                          <p:spTgt spid="5">
                                            <p:graphicEl>
                                              <a:dgm id="{0FC75505-534D-4318-964F-7A1CBE6CAA5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874AA5E4-3ED7-4726-9D99-1BBFE08197EE}"/>
                                            </p:graphicEl>
                                          </p:spTgt>
                                        </p:tgtEl>
                                        <p:attrNameLst>
                                          <p:attrName>style.visibility</p:attrName>
                                        </p:attrNameLst>
                                      </p:cBhvr>
                                      <p:to>
                                        <p:strVal val="visible"/>
                                      </p:to>
                                    </p:set>
                                    <p:animEffect transition="in" filter="fade">
                                      <p:cBhvr>
                                        <p:cTn id="28" dur="500"/>
                                        <p:tgtEl>
                                          <p:spTgt spid="5">
                                            <p:graphicEl>
                                              <a:dgm id="{874AA5E4-3ED7-4726-9D99-1BBFE08197E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69DEF63A-D9C0-43D9-ADBA-336ECD2F57AE}"/>
                                            </p:graphicEl>
                                          </p:spTgt>
                                        </p:tgtEl>
                                        <p:attrNameLst>
                                          <p:attrName>style.visibility</p:attrName>
                                        </p:attrNameLst>
                                      </p:cBhvr>
                                      <p:to>
                                        <p:strVal val="visible"/>
                                      </p:to>
                                    </p:set>
                                    <p:animEffect transition="in" filter="fade">
                                      <p:cBhvr>
                                        <p:cTn id="31" dur="500"/>
                                        <p:tgtEl>
                                          <p:spTgt spid="5">
                                            <p:graphicEl>
                                              <a:dgm id="{69DEF63A-D9C0-43D9-ADBA-336ECD2F57A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C0A4EDB0-4ABE-4ECB-A025-676F261E966D}"/>
                                            </p:graphicEl>
                                          </p:spTgt>
                                        </p:tgtEl>
                                        <p:attrNameLst>
                                          <p:attrName>style.visibility</p:attrName>
                                        </p:attrNameLst>
                                      </p:cBhvr>
                                      <p:to>
                                        <p:strVal val="visible"/>
                                      </p:to>
                                    </p:set>
                                    <p:animEffect transition="in" filter="fade">
                                      <p:cBhvr>
                                        <p:cTn id="36" dur="500"/>
                                        <p:tgtEl>
                                          <p:spTgt spid="5">
                                            <p:graphicEl>
                                              <a:dgm id="{C0A4EDB0-4ABE-4ECB-A025-676F261E966D}"/>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2A1237D6-574C-4B05-86BC-AD12C0DDB6F5}"/>
                                            </p:graphicEl>
                                          </p:spTgt>
                                        </p:tgtEl>
                                        <p:attrNameLst>
                                          <p:attrName>style.visibility</p:attrName>
                                        </p:attrNameLst>
                                      </p:cBhvr>
                                      <p:to>
                                        <p:strVal val="visible"/>
                                      </p:to>
                                    </p:set>
                                    <p:animEffect transition="in" filter="fade">
                                      <p:cBhvr>
                                        <p:cTn id="39" dur="500"/>
                                        <p:tgtEl>
                                          <p:spTgt spid="5">
                                            <p:graphicEl>
                                              <a:dgm id="{2A1237D6-574C-4B05-86BC-AD12C0DDB6F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64C2D3D9-FB91-4E7E-899E-7078E66DFBC8}"/>
                                            </p:graphicEl>
                                          </p:spTgt>
                                        </p:tgtEl>
                                        <p:attrNameLst>
                                          <p:attrName>style.visibility</p:attrName>
                                        </p:attrNameLst>
                                      </p:cBhvr>
                                      <p:to>
                                        <p:strVal val="visible"/>
                                      </p:to>
                                    </p:set>
                                    <p:animEffect transition="in" filter="fade">
                                      <p:cBhvr>
                                        <p:cTn id="44" dur="500"/>
                                        <p:tgtEl>
                                          <p:spTgt spid="5">
                                            <p:graphicEl>
                                              <a:dgm id="{64C2D3D9-FB91-4E7E-899E-7078E66DFBC8}"/>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FC5F21B4-B5BE-40C2-8D3B-8844D0013C47}"/>
                                            </p:graphicEl>
                                          </p:spTgt>
                                        </p:tgtEl>
                                        <p:attrNameLst>
                                          <p:attrName>style.visibility</p:attrName>
                                        </p:attrNameLst>
                                      </p:cBhvr>
                                      <p:to>
                                        <p:strVal val="visible"/>
                                      </p:to>
                                    </p:set>
                                    <p:animEffect transition="in" filter="fade">
                                      <p:cBhvr>
                                        <p:cTn id="47" dur="500"/>
                                        <p:tgtEl>
                                          <p:spTgt spid="5">
                                            <p:graphicEl>
                                              <a:dgm id="{FC5F21B4-B5BE-40C2-8D3B-8844D0013C47}"/>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F1C955AD-5DAE-4A5A-9599-1831637B41C2}"/>
                                            </p:graphicEl>
                                          </p:spTgt>
                                        </p:tgtEl>
                                        <p:attrNameLst>
                                          <p:attrName>style.visibility</p:attrName>
                                        </p:attrNameLst>
                                      </p:cBhvr>
                                      <p:to>
                                        <p:strVal val="visible"/>
                                      </p:to>
                                    </p:set>
                                    <p:animEffect transition="in" filter="fade">
                                      <p:cBhvr>
                                        <p:cTn id="52" dur="500"/>
                                        <p:tgtEl>
                                          <p:spTgt spid="5">
                                            <p:graphicEl>
                                              <a:dgm id="{F1C955AD-5DAE-4A5A-9599-1831637B41C2}"/>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031680E3-AC1E-4D0B-B2A7-8E72609BCFF0}"/>
                                            </p:graphicEl>
                                          </p:spTgt>
                                        </p:tgtEl>
                                        <p:attrNameLst>
                                          <p:attrName>style.visibility</p:attrName>
                                        </p:attrNameLst>
                                      </p:cBhvr>
                                      <p:to>
                                        <p:strVal val="visible"/>
                                      </p:to>
                                    </p:set>
                                    <p:animEffect transition="in" filter="fade">
                                      <p:cBhvr>
                                        <p:cTn id="55" dur="500"/>
                                        <p:tgtEl>
                                          <p:spTgt spid="5">
                                            <p:graphicEl>
                                              <a:dgm id="{031680E3-AC1E-4D0B-B2A7-8E72609BCFF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1D817BB9-83C5-42B0-B157-B137A9EE45C2}"/>
                                            </p:graphicEl>
                                          </p:spTgt>
                                        </p:tgtEl>
                                        <p:attrNameLst>
                                          <p:attrName>style.visibility</p:attrName>
                                        </p:attrNameLst>
                                      </p:cBhvr>
                                      <p:to>
                                        <p:strVal val="visible"/>
                                      </p:to>
                                    </p:set>
                                    <p:animEffect transition="in" filter="fade">
                                      <p:cBhvr>
                                        <p:cTn id="60" dur="500"/>
                                        <p:tgtEl>
                                          <p:spTgt spid="5">
                                            <p:graphicEl>
                                              <a:dgm id="{1D817BB9-83C5-42B0-B157-B137A9EE45C2}"/>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dissolve">
                                      <p:cBhvr>
                                        <p:cTn id="6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7744" y="5229200"/>
            <a:ext cx="4690733" cy="646331"/>
          </a:xfrm>
          <a:prstGeom prst="rect">
            <a:avLst/>
          </a:prstGeom>
          <a:noFill/>
        </p:spPr>
        <p:txBody>
          <a:bodyPr wrap="square" rtlCol="0">
            <a:spAutoFit/>
          </a:bodyPr>
          <a:lstStyle/>
          <a:p>
            <a:pPr algn="ctr"/>
            <a:r>
              <a:rPr lang="en-GB" dirty="0" smtClean="0">
                <a:solidFill>
                  <a:srgbClr val="8199A4"/>
                </a:solidFill>
              </a:rPr>
              <a:t>161,195 records were updated in 2014 alone</a:t>
            </a:r>
          </a:p>
          <a:p>
            <a:pPr algn="ctr"/>
            <a:endParaRPr lang="en-GB" dirty="0">
              <a:solidFill>
                <a:srgbClr val="8199A4"/>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29" y="807386"/>
            <a:ext cx="7036359" cy="3888432"/>
          </a:xfrm>
          <a:prstGeom prst="rect">
            <a:avLst/>
          </a:prstGeom>
        </p:spPr>
      </p:pic>
      <p:sp>
        <p:nvSpPr>
          <p:cNvPr id="7" name="Title 5"/>
          <p:cNvSpPr>
            <a:spLocks noGrp="1"/>
          </p:cNvSpPr>
          <p:nvPr>
            <p:ph type="title"/>
          </p:nvPr>
        </p:nvSpPr>
        <p:spPr>
          <a:xfrm>
            <a:off x="-12923" y="0"/>
            <a:ext cx="9156923" cy="908720"/>
          </a:xfrm>
        </p:spPr>
        <p:txBody>
          <a:bodyPr/>
          <a:lstStyle/>
          <a:p>
            <a:pPr algn="ctr"/>
            <a:r>
              <a:rPr lang="en-GB" dirty="0" smtClean="0"/>
              <a:t>WDPA Update Process</a:t>
            </a:r>
            <a:endParaRPr lang="en-GB" dirty="0"/>
          </a:p>
        </p:txBody>
      </p:sp>
      <p:sp>
        <p:nvSpPr>
          <p:cNvPr id="6" name="TextBox 5"/>
          <p:cNvSpPr txBox="1"/>
          <p:nvPr/>
        </p:nvSpPr>
        <p:spPr>
          <a:xfrm>
            <a:off x="1094929" y="4787860"/>
            <a:ext cx="7416824" cy="369332"/>
          </a:xfrm>
          <a:prstGeom prst="rect">
            <a:avLst/>
          </a:prstGeom>
          <a:solidFill>
            <a:schemeClr val="bg1"/>
          </a:solidFill>
        </p:spPr>
        <p:txBody>
          <a:bodyPr wrap="square" rtlCol="0">
            <a:spAutoFit/>
          </a:bodyPr>
          <a:lstStyle/>
          <a:p>
            <a:r>
              <a:rPr lang="en-GB" dirty="0" smtClean="0">
                <a:solidFill>
                  <a:srgbClr val="0072A9"/>
                </a:solidFill>
              </a:rPr>
              <a:t>The vast majority of the WDPA has been updated in the last five years</a:t>
            </a:r>
            <a:endParaRPr lang="en-GB" dirty="0">
              <a:solidFill>
                <a:srgbClr val="0072A9"/>
              </a:solidFill>
            </a:endParaRPr>
          </a:p>
        </p:txBody>
      </p:sp>
    </p:spTree>
    <p:extLst>
      <p:ext uri="{BB962C8B-B14F-4D97-AF65-F5344CB8AC3E}">
        <p14:creationId xmlns:p14="http://schemas.microsoft.com/office/powerpoint/2010/main" val="2627218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2420888"/>
            <a:ext cx="3888432" cy="1143000"/>
          </a:xfrm>
        </p:spPr>
        <p:txBody>
          <a:bodyPr>
            <a:normAutofit/>
          </a:bodyPr>
          <a:lstStyle/>
          <a:p>
            <a:pPr algn="ctr"/>
            <a:r>
              <a:rPr lang="en-GB" dirty="0" smtClean="0"/>
              <a:t>4. Using the WDPA</a:t>
            </a:r>
            <a:br>
              <a:rPr lang="en-GB" dirty="0" smtClean="0"/>
            </a:br>
            <a:r>
              <a:rPr lang="en-GB" dirty="0" smtClean="0"/>
              <a:t>      </a:t>
            </a:r>
            <a:r>
              <a:rPr lang="en-GB" sz="1400" dirty="0" smtClean="0"/>
              <a:t>(See Section 4 of the WDPA manual)</a:t>
            </a:r>
            <a:r>
              <a:rPr lang="en-GB" sz="1600" dirty="0" smtClean="0"/>
              <a:t>	</a:t>
            </a:r>
            <a:endParaRPr lang="en-GB" sz="1600" dirty="0"/>
          </a:p>
        </p:txBody>
      </p:sp>
    </p:spTree>
    <p:extLst>
      <p:ext uri="{BB962C8B-B14F-4D97-AF65-F5344CB8AC3E}">
        <p14:creationId xmlns:p14="http://schemas.microsoft.com/office/powerpoint/2010/main" val="274559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0"/>
            <a:ext cx="9144000" cy="864096"/>
          </a:xfrm>
        </p:spPr>
        <p:txBody>
          <a:bodyPr>
            <a:normAutofit/>
          </a:bodyPr>
          <a:lstStyle/>
          <a:p>
            <a:pPr algn="ctr"/>
            <a:r>
              <a:rPr lang="en-GB" dirty="0" smtClean="0"/>
              <a:t>WDPA users</a:t>
            </a:r>
          </a:p>
        </p:txBody>
      </p:sp>
      <p:sp>
        <p:nvSpPr>
          <p:cNvPr id="11" name="TextBox 10"/>
          <p:cNvSpPr txBox="1"/>
          <p:nvPr/>
        </p:nvSpPr>
        <p:spPr>
          <a:xfrm>
            <a:off x="251520" y="980728"/>
            <a:ext cx="5832648" cy="4247317"/>
          </a:xfrm>
          <a:prstGeom prst="rect">
            <a:avLst/>
          </a:prstGeom>
          <a:noFill/>
        </p:spPr>
        <p:txBody>
          <a:bodyPr wrap="square" rtlCol="0">
            <a:spAutoFit/>
          </a:bodyPr>
          <a:lstStyle/>
          <a:p>
            <a:r>
              <a:rPr lang="en-GB" dirty="0" smtClean="0">
                <a:solidFill>
                  <a:srgbClr val="7D872B"/>
                </a:solidFill>
              </a:rPr>
              <a:t>Conservation practitioners &amp; scientists:</a:t>
            </a:r>
          </a:p>
          <a:p>
            <a:pPr marL="285750" indent="-285750">
              <a:buFont typeface="Arial" panose="020B0604020202020204" pitchFamily="34" charset="0"/>
              <a:buChar char="•"/>
            </a:pPr>
            <a:r>
              <a:rPr lang="en-GB" dirty="0" smtClean="0">
                <a:solidFill>
                  <a:srgbClr val="8199A4"/>
                </a:solidFill>
              </a:rPr>
              <a:t>Provides vital information to implement conservation objectives, e.g. </a:t>
            </a:r>
            <a:r>
              <a:rPr lang="en-GB" dirty="0">
                <a:solidFill>
                  <a:srgbClr val="8199A4"/>
                </a:solidFill>
              </a:rPr>
              <a:t>R</a:t>
            </a:r>
            <a:r>
              <a:rPr lang="en-GB" dirty="0" smtClean="0">
                <a:solidFill>
                  <a:srgbClr val="8199A4"/>
                </a:solidFill>
              </a:rPr>
              <a:t>egional planning authorities</a:t>
            </a:r>
          </a:p>
          <a:p>
            <a:pPr marL="285750" indent="-285750">
              <a:buFont typeface="Arial" panose="020B0604020202020204" pitchFamily="34" charset="0"/>
              <a:buChar char="•"/>
            </a:pPr>
            <a:endParaRPr lang="en-GB" dirty="0" smtClean="0">
              <a:solidFill>
                <a:srgbClr val="8199A4"/>
              </a:solidFill>
            </a:endParaRPr>
          </a:p>
          <a:p>
            <a:pPr marL="285750" indent="-285750">
              <a:buFont typeface="Arial" panose="020B0604020202020204" pitchFamily="34" charset="0"/>
              <a:buChar char="•"/>
            </a:pPr>
            <a:r>
              <a:rPr lang="en-GB" dirty="0" smtClean="0">
                <a:solidFill>
                  <a:srgbClr val="8199A4"/>
                </a:solidFill>
              </a:rPr>
              <a:t>Enables researchers to analyse trends and projections in the conservation estate</a:t>
            </a:r>
          </a:p>
          <a:p>
            <a:endParaRPr lang="en-GB" dirty="0">
              <a:solidFill>
                <a:srgbClr val="8199A4"/>
              </a:solidFill>
            </a:endParaRPr>
          </a:p>
          <a:p>
            <a:r>
              <a:rPr lang="en-GB" dirty="0" smtClean="0">
                <a:solidFill>
                  <a:srgbClr val="7D872B"/>
                </a:solidFill>
              </a:rPr>
              <a:t>Businesses:</a:t>
            </a:r>
            <a:r>
              <a:rPr lang="en-GB" dirty="0" smtClean="0">
                <a:solidFill>
                  <a:srgbClr val="8199A4"/>
                </a:solidFill>
              </a:rPr>
              <a:t> </a:t>
            </a:r>
            <a:endParaRPr lang="en-GB" dirty="0" smtClean="0">
              <a:solidFill>
                <a:srgbClr val="7D872B"/>
              </a:solidFill>
            </a:endParaRPr>
          </a:p>
          <a:p>
            <a:pPr marL="285750" indent="-285750">
              <a:buFont typeface="Arial" panose="020B0604020202020204" pitchFamily="34" charset="0"/>
              <a:buChar char="•"/>
            </a:pPr>
            <a:r>
              <a:rPr lang="en-GB" dirty="0" smtClean="0">
                <a:solidFill>
                  <a:srgbClr val="8199A4"/>
                </a:solidFill>
              </a:rPr>
              <a:t>Improves efficiency and discourse between stakeholders, e.g. extractive industries</a:t>
            </a:r>
          </a:p>
          <a:p>
            <a:endParaRPr lang="en-GB" dirty="0" smtClean="0">
              <a:solidFill>
                <a:srgbClr val="8199A4"/>
              </a:solidFill>
            </a:endParaRPr>
          </a:p>
          <a:p>
            <a:r>
              <a:rPr lang="en-GB" dirty="0" smtClean="0">
                <a:solidFill>
                  <a:srgbClr val="7D872B"/>
                </a:solidFill>
              </a:rPr>
              <a:t>Governments:</a:t>
            </a:r>
          </a:p>
          <a:p>
            <a:pPr marL="285750" indent="-285750">
              <a:buFont typeface="Arial" panose="020B0604020202020204" pitchFamily="34" charset="0"/>
              <a:buChar char="•"/>
            </a:pPr>
            <a:r>
              <a:rPr lang="en-GB" dirty="0" smtClean="0">
                <a:solidFill>
                  <a:srgbClr val="8199A4"/>
                </a:solidFill>
              </a:rPr>
              <a:t>Measure progress towards regional, national and global targets</a:t>
            </a:r>
          </a:p>
          <a:p>
            <a:endParaRPr lang="en-GB" dirty="0">
              <a:solidFill>
                <a:srgbClr val="8199A4"/>
              </a:solidFill>
            </a:endParaRPr>
          </a:p>
        </p:txBody>
      </p:sp>
    </p:spTree>
    <p:extLst>
      <p:ext uri="{BB962C8B-B14F-4D97-AF65-F5344CB8AC3E}">
        <p14:creationId xmlns:p14="http://schemas.microsoft.com/office/powerpoint/2010/main" val="242781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fade">
                                      <p:cBhvr>
                                        <p:cTn id="27" dur="500"/>
                                        <p:tgtEl>
                                          <p:spTgt spid="1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8" end="8"/>
                                            </p:txEl>
                                          </p:spTgt>
                                        </p:tgtEl>
                                        <p:attrNameLst>
                                          <p:attrName>style.visibility</p:attrName>
                                        </p:attrNameLst>
                                      </p:cBhvr>
                                      <p:to>
                                        <p:strVal val="visible"/>
                                      </p:to>
                                    </p:set>
                                    <p:animEffect transition="in" filter="fade">
                                      <p:cBhvr>
                                        <p:cTn id="32" dur="500"/>
                                        <p:tgtEl>
                                          <p:spTgt spid="1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64096"/>
          </a:xfrm>
        </p:spPr>
        <p:txBody>
          <a:bodyPr>
            <a:normAutofit/>
          </a:bodyPr>
          <a:lstStyle/>
          <a:p>
            <a:pPr algn="ctr"/>
            <a:r>
              <a:rPr lang="en-GB" dirty="0" smtClean="0"/>
              <a:t>Use of the WDPA</a:t>
            </a:r>
          </a:p>
        </p:txBody>
      </p:sp>
      <p:pic>
        <p:nvPicPr>
          <p:cNvPr id="4" name="Picture 2" descr="http://cmsdata.iucn.org/img/2014_043_page_01_163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980728"/>
            <a:ext cx="17145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5436096" y="4293096"/>
            <a:ext cx="3341615" cy="1664743"/>
          </a:xfrm>
          <a:prstGeom prst="rect">
            <a:avLst/>
          </a:prstGeom>
        </p:spPr>
      </p:pic>
      <p:sp>
        <p:nvSpPr>
          <p:cNvPr id="6" name="TextBox 5"/>
          <p:cNvSpPr txBox="1"/>
          <p:nvPr/>
        </p:nvSpPr>
        <p:spPr>
          <a:xfrm>
            <a:off x="251520" y="999599"/>
            <a:ext cx="5832648" cy="2308324"/>
          </a:xfrm>
          <a:prstGeom prst="rect">
            <a:avLst/>
          </a:prstGeom>
          <a:noFill/>
        </p:spPr>
        <p:txBody>
          <a:bodyPr wrap="square" rtlCol="0">
            <a:spAutoFit/>
          </a:bodyPr>
          <a:lstStyle/>
          <a:p>
            <a:r>
              <a:rPr lang="en-GB" dirty="0" smtClean="0">
                <a:solidFill>
                  <a:srgbClr val="7D872B"/>
                </a:solidFill>
              </a:rPr>
              <a:t>Publications:</a:t>
            </a:r>
            <a:r>
              <a:rPr lang="en-GB" dirty="0" smtClean="0">
                <a:solidFill>
                  <a:srgbClr val="8199A4"/>
                </a:solidFill>
              </a:rPr>
              <a:t/>
            </a:r>
            <a:br>
              <a:rPr lang="en-GB" dirty="0" smtClean="0">
                <a:solidFill>
                  <a:srgbClr val="8199A4"/>
                </a:solidFill>
              </a:rPr>
            </a:br>
            <a:endParaRPr lang="en-GB" dirty="0" smtClean="0">
              <a:solidFill>
                <a:srgbClr val="8199A4"/>
              </a:solidFill>
            </a:endParaRPr>
          </a:p>
          <a:p>
            <a:pPr marL="285750" indent="-285750">
              <a:buFont typeface="Arial" panose="020B0604020202020204" pitchFamily="34" charset="0"/>
              <a:buChar char="•"/>
            </a:pPr>
            <a:r>
              <a:rPr lang="en-GB" dirty="0" smtClean="0">
                <a:solidFill>
                  <a:srgbClr val="8199A4"/>
                </a:solidFill>
                <a:hlinkClick r:id="rId4"/>
              </a:rPr>
              <a:t>UN List of Protected Areas (2014)</a:t>
            </a:r>
            <a:endParaRPr lang="en-GB" dirty="0" smtClean="0">
              <a:solidFill>
                <a:srgbClr val="8199A4"/>
              </a:solidFill>
            </a:endParaRPr>
          </a:p>
          <a:p>
            <a:pPr marL="285750" indent="-285750">
              <a:buFont typeface="Arial" panose="020B0604020202020204" pitchFamily="34" charset="0"/>
              <a:buChar char="•"/>
            </a:pPr>
            <a:r>
              <a:rPr lang="en-GB" dirty="0" smtClean="0">
                <a:solidFill>
                  <a:srgbClr val="8199A4"/>
                </a:solidFill>
                <a:hlinkClick r:id="rId5"/>
              </a:rPr>
              <a:t>Millennium Development Goals (Goal 7)</a:t>
            </a:r>
            <a:endParaRPr lang="en-GB" dirty="0">
              <a:solidFill>
                <a:srgbClr val="8199A4"/>
              </a:solidFill>
            </a:endParaRPr>
          </a:p>
          <a:p>
            <a:pPr marL="285750" indent="-285750">
              <a:buFont typeface="Arial" panose="020B0604020202020204" pitchFamily="34" charset="0"/>
              <a:buChar char="•"/>
            </a:pPr>
            <a:r>
              <a:rPr lang="en-GB" dirty="0" smtClean="0">
                <a:solidFill>
                  <a:srgbClr val="8199A4"/>
                </a:solidFill>
                <a:hlinkClick r:id="rId6"/>
              </a:rPr>
              <a:t>Protected Planet Reports (2012, 2014)</a:t>
            </a:r>
            <a:endParaRPr lang="en-GB" dirty="0">
              <a:solidFill>
                <a:srgbClr val="8199A4"/>
              </a:solidFill>
            </a:endParaRPr>
          </a:p>
          <a:p>
            <a:pPr marL="285750" indent="-285750">
              <a:buFont typeface="Arial" panose="020B0604020202020204" pitchFamily="34" charset="0"/>
              <a:buChar char="•"/>
            </a:pPr>
            <a:r>
              <a:rPr lang="en-GB" dirty="0" smtClean="0">
                <a:solidFill>
                  <a:srgbClr val="8199A4"/>
                </a:solidFill>
                <a:hlinkClick r:id="rId7"/>
              </a:rPr>
              <a:t>CBD Global Biodiversity Outlook 4</a:t>
            </a:r>
            <a:endParaRPr lang="en-GB" dirty="0" smtClean="0">
              <a:solidFill>
                <a:srgbClr val="8199A4"/>
              </a:solidFill>
            </a:endParaRPr>
          </a:p>
          <a:p>
            <a:pPr marL="285750" indent="-285750">
              <a:buFont typeface="Arial" panose="020B0604020202020204" pitchFamily="34" charset="0"/>
              <a:buChar char="•"/>
            </a:pPr>
            <a:r>
              <a:rPr lang="en-US" dirty="0">
                <a:solidFill>
                  <a:srgbClr val="8199A4"/>
                </a:solidFill>
                <a:hlinkClick r:id="rId8"/>
              </a:rPr>
              <a:t>UNEP Global Environment Outlook </a:t>
            </a:r>
            <a:endParaRPr lang="en-US" dirty="0" smtClean="0">
              <a:solidFill>
                <a:srgbClr val="8199A4"/>
              </a:solidFill>
            </a:endParaRPr>
          </a:p>
          <a:p>
            <a:pPr marL="285750" indent="-285750">
              <a:buFont typeface="Arial" panose="020B0604020202020204" pitchFamily="34" charset="0"/>
              <a:buChar char="•"/>
            </a:pPr>
            <a:r>
              <a:rPr lang="en-US" dirty="0" smtClean="0">
                <a:solidFill>
                  <a:srgbClr val="8199A4"/>
                </a:solidFill>
                <a:hlinkClick r:id="rId9"/>
              </a:rPr>
              <a:t>Global Reporting Initiative</a:t>
            </a:r>
            <a:endParaRPr lang="en-GB" dirty="0" smtClean="0">
              <a:solidFill>
                <a:srgbClr val="8199A4"/>
              </a:solidFill>
            </a:endParaRPr>
          </a:p>
        </p:txBody>
      </p:sp>
      <p:sp>
        <p:nvSpPr>
          <p:cNvPr id="8" name="TextBox 7"/>
          <p:cNvSpPr txBox="1"/>
          <p:nvPr/>
        </p:nvSpPr>
        <p:spPr>
          <a:xfrm>
            <a:off x="251520" y="3429000"/>
            <a:ext cx="2952328" cy="2031325"/>
          </a:xfrm>
          <a:prstGeom prst="rect">
            <a:avLst/>
          </a:prstGeom>
          <a:noFill/>
        </p:spPr>
        <p:txBody>
          <a:bodyPr wrap="square" rtlCol="0">
            <a:spAutoFit/>
          </a:bodyPr>
          <a:lstStyle/>
          <a:p>
            <a:r>
              <a:rPr lang="en-GB" dirty="0" smtClean="0">
                <a:solidFill>
                  <a:srgbClr val="7D872B"/>
                </a:solidFill>
              </a:rPr>
              <a:t>Online systems:</a:t>
            </a:r>
            <a:r>
              <a:rPr lang="en-GB" dirty="0" smtClean="0">
                <a:solidFill>
                  <a:srgbClr val="8199A4"/>
                </a:solidFill>
              </a:rPr>
              <a:t/>
            </a:r>
            <a:br>
              <a:rPr lang="en-GB" dirty="0" smtClean="0">
                <a:solidFill>
                  <a:srgbClr val="8199A4"/>
                </a:solidFill>
              </a:rPr>
            </a:br>
            <a:endParaRPr lang="en-GB" dirty="0" smtClean="0">
              <a:solidFill>
                <a:srgbClr val="8199A4"/>
              </a:solidFill>
            </a:endParaRPr>
          </a:p>
          <a:p>
            <a:pPr marL="285750" indent="-285750">
              <a:buFont typeface="Arial" panose="020B0604020202020204" pitchFamily="34" charset="0"/>
              <a:buChar char="•"/>
            </a:pPr>
            <a:r>
              <a:rPr lang="en-GB" dirty="0" smtClean="0">
                <a:solidFill>
                  <a:srgbClr val="8199A4"/>
                </a:solidFill>
              </a:rPr>
              <a:t>MPA Atlas</a:t>
            </a:r>
            <a:endParaRPr lang="en-GB" dirty="0">
              <a:solidFill>
                <a:srgbClr val="8199A4"/>
              </a:solidFill>
            </a:endParaRPr>
          </a:p>
          <a:p>
            <a:pPr marL="285750" indent="-285750">
              <a:buFont typeface="Arial" panose="020B0604020202020204" pitchFamily="34" charset="0"/>
              <a:buChar char="•"/>
            </a:pPr>
            <a:r>
              <a:rPr lang="en-GB" dirty="0" smtClean="0">
                <a:solidFill>
                  <a:srgbClr val="8199A4"/>
                </a:solidFill>
              </a:rPr>
              <a:t>DOPA</a:t>
            </a:r>
            <a:endParaRPr lang="en-GB" dirty="0">
              <a:solidFill>
                <a:srgbClr val="8199A4"/>
              </a:solidFill>
            </a:endParaRPr>
          </a:p>
          <a:p>
            <a:pPr marL="285750" indent="-285750">
              <a:buFont typeface="Arial" panose="020B0604020202020204" pitchFamily="34" charset="0"/>
              <a:buChar char="•"/>
            </a:pPr>
            <a:r>
              <a:rPr lang="en-GB" dirty="0" smtClean="0">
                <a:solidFill>
                  <a:srgbClr val="8199A4"/>
                </a:solidFill>
              </a:rPr>
              <a:t>Protected Planet</a:t>
            </a:r>
          </a:p>
          <a:p>
            <a:pPr marL="285750" indent="-285750">
              <a:buFont typeface="Arial" panose="020B0604020202020204" pitchFamily="34" charset="0"/>
              <a:buChar char="•"/>
            </a:pPr>
            <a:endParaRPr lang="en-GB" dirty="0">
              <a:solidFill>
                <a:srgbClr val="8199A4"/>
              </a:solidFill>
            </a:endParaRPr>
          </a:p>
          <a:p>
            <a:endParaRPr lang="en-GB" dirty="0">
              <a:solidFill>
                <a:srgbClr val="8199A4"/>
              </a:solidFill>
            </a:endParaRPr>
          </a:p>
        </p:txBody>
      </p:sp>
    </p:spTree>
    <p:extLst>
      <p:ext uri="{BB962C8B-B14F-4D97-AF65-F5344CB8AC3E}">
        <p14:creationId xmlns:p14="http://schemas.microsoft.com/office/powerpoint/2010/main" val="35522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Effect transition="in" filter="fade">
                                      <p:cBhvr>
                                        <p:cTn id="47" dur="500"/>
                                        <p:tgtEl>
                                          <p:spTgt spid="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1" end="1"/>
                                            </p:txEl>
                                          </p:spTgt>
                                        </p:tgtEl>
                                        <p:attrNameLst>
                                          <p:attrName>style.visibility</p:attrName>
                                        </p:attrNameLst>
                                      </p:cBhvr>
                                      <p:to>
                                        <p:strVal val="visible"/>
                                      </p:to>
                                    </p:set>
                                    <p:animEffect transition="in" filter="fade">
                                      <p:cBhvr>
                                        <p:cTn id="52" dur="500"/>
                                        <p:tgtEl>
                                          <p:spTgt spid="8">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856" y="2492896"/>
            <a:ext cx="2448272" cy="1143000"/>
          </a:xfrm>
        </p:spPr>
        <p:txBody>
          <a:bodyPr/>
          <a:lstStyle/>
          <a:p>
            <a:pPr algn="ctr"/>
            <a:r>
              <a:rPr lang="en-GB" dirty="0" smtClean="0"/>
              <a:t>1. Introduction</a:t>
            </a:r>
            <a:endParaRPr lang="en-GB" dirty="0"/>
          </a:p>
        </p:txBody>
      </p:sp>
    </p:spTree>
    <p:extLst>
      <p:ext uri="{BB962C8B-B14F-4D97-AF65-F5344CB8AC3E}">
        <p14:creationId xmlns:p14="http://schemas.microsoft.com/office/powerpoint/2010/main" val="1808027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 y="0"/>
            <a:ext cx="9126224" cy="6597352"/>
          </a:xfrm>
          <a:prstGeom prst="rect">
            <a:avLst/>
          </a:prstGeom>
        </p:spPr>
      </p:pic>
      <p:sp>
        <p:nvSpPr>
          <p:cNvPr id="5" name="Content Placeholder 3"/>
          <p:cNvSpPr>
            <a:spLocks noGrp="1"/>
          </p:cNvSpPr>
          <p:nvPr>
            <p:ph type="title"/>
          </p:nvPr>
        </p:nvSpPr>
        <p:spPr>
          <a:xfrm>
            <a:off x="1547664" y="2506588"/>
            <a:ext cx="6120680" cy="1143000"/>
          </a:xfrm>
          <a:solidFill>
            <a:schemeClr val="bg1"/>
          </a:solidFill>
        </p:spPr>
        <p:txBody>
          <a:bodyPr>
            <a:normAutofit fontScale="90000"/>
          </a:bodyPr>
          <a:lstStyle/>
          <a:p>
            <a:pPr algn="ctr"/>
            <a:r>
              <a:rPr lang="en-GB" dirty="0" smtClean="0"/>
              <a:t>Protected Planet Website where data can be viewed and downloaded</a:t>
            </a:r>
            <a:br>
              <a:rPr lang="en-GB" dirty="0" smtClean="0"/>
            </a:br>
            <a:r>
              <a:rPr lang="en-GB" sz="1600" dirty="0" smtClean="0"/>
              <a:t>(see section 4.1 in WDPA Manual)</a:t>
            </a:r>
            <a:endParaRPr lang="en-GB" sz="1600" dirty="0"/>
          </a:p>
        </p:txBody>
      </p:sp>
    </p:spTree>
    <p:extLst>
      <p:ext uri="{BB962C8B-B14F-4D97-AF65-F5344CB8AC3E}">
        <p14:creationId xmlns:p14="http://schemas.microsoft.com/office/powerpoint/2010/main" val="3326041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597352"/>
          </a:xfrm>
          <a:prstGeom prst="rect">
            <a:avLst/>
          </a:prstGeom>
        </p:spPr>
      </p:pic>
    </p:spTree>
    <p:extLst>
      <p:ext uri="{BB962C8B-B14F-4D97-AF65-F5344CB8AC3E}">
        <p14:creationId xmlns:p14="http://schemas.microsoft.com/office/powerpoint/2010/main" val="256472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597351"/>
          </a:xfrm>
          <a:prstGeom prst="rect">
            <a:avLst/>
          </a:prstGeom>
        </p:spPr>
      </p:pic>
    </p:spTree>
    <p:extLst>
      <p:ext uri="{BB962C8B-B14F-4D97-AF65-F5344CB8AC3E}">
        <p14:creationId xmlns:p14="http://schemas.microsoft.com/office/powerpoint/2010/main" val="26221891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5750" cy="6582694"/>
          </a:xfrm>
          <a:prstGeom prst="rect">
            <a:avLst/>
          </a:prstGeom>
        </p:spPr>
      </p:pic>
    </p:spTree>
    <p:extLst>
      <p:ext uri="{BB962C8B-B14F-4D97-AF65-F5344CB8AC3E}">
        <p14:creationId xmlns:p14="http://schemas.microsoft.com/office/powerpoint/2010/main" val="14203559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Using the WDPA for analyses</a:t>
            </a:r>
            <a:endParaRPr lang="en-GB" dirty="0"/>
          </a:p>
        </p:txBody>
      </p:sp>
      <p:sp>
        <p:nvSpPr>
          <p:cNvPr id="3" name="Content Placeholder 2"/>
          <p:cNvSpPr>
            <a:spLocks noGrp="1"/>
          </p:cNvSpPr>
          <p:nvPr>
            <p:ph idx="1"/>
          </p:nvPr>
        </p:nvSpPr>
        <p:spPr/>
        <p:txBody>
          <a:bodyPr/>
          <a:lstStyle/>
          <a:p>
            <a:r>
              <a:rPr lang="en-GB" dirty="0"/>
              <a:t>Using the WDPA for research, developing indicators, and reporting usually requires processing the </a:t>
            </a:r>
            <a:r>
              <a:rPr lang="en-GB" dirty="0" smtClean="0"/>
              <a:t>WDPA </a:t>
            </a:r>
            <a:r>
              <a:rPr lang="en-GB" dirty="0"/>
              <a:t>in various ways. </a:t>
            </a:r>
            <a:endParaRPr lang="en-GB" dirty="0" smtClean="0"/>
          </a:p>
          <a:p>
            <a:endParaRPr lang="en-GB" dirty="0"/>
          </a:p>
          <a:p>
            <a:r>
              <a:rPr lang="en-GB" dirty="0"/>
              <a:t>It is highly recommended that all parties interested in using the WDPA </a:t>
            </a:r>
            <a:r>
              <a:rPr lang="en-GB" dirty="0" smtClean="0"/>
              <a:t>consult the WDPA manual.</a:t>
            </a:r>
          </a:p>
          <a:p>
            <a:endParaRPr lang="en-GB" dirty="0"/>
          </a:p>
          <a:p>
            <a:r>
              <a:rPr lang="en-GB" dirty="0" smtClean="0"/>
              <a:t>The WDPA manual lists common problems encountered whilst using the WDPA and best practice solutions to these problems.</a:t>
            </a:r>
          </a:p>
          <a:p>
            <a:endParaRPr lang="en-GB" b="1" dirty="0" smtClean="0"/>
          </a:p>
          <a:p>
            <a:r>
              <a:rPr lang="en-GB" dirty="0" smtClean="0"/>
              <a:t>For </a:t>
            </a:r>
            <a:r>
              <a:rPr lang="en-GB" dirty="0"/>
              <a:t>any queries regarding use and steps for processing of the database please contact the WDPA team at protectedareas@unep-wcmc.org. </a:t>
            </a:r>
          </a:p>
        </p:txBody>
      </p:sp>
      <p:sp>
        <p:nvSpPr>
          <p:cNvPr id="4" name="Rectangle 3"/>
          <p:cNvSpPr/>
          <p:nvPr/>
        </p:nvSpPr>
        <p:spPr>
          <a:xfrm>
            <a:off x="2699792" y="1048306"/>
            <a:ext cx="3633559" cy="369332"/>
          </a:xfrm>
          <a:prstGeom prst="rect">
            <a:avLst/>
          </a:prstGeom>
        </p:spPr>
        <p:txBody>
          <a:bodyPr wrap="none">
            <a:spAutoFit/>
          </a:bodyPr>
          <a:lstStyle/>
          <a:p>
            <a:r>
              <a:rPr lang="en-GB" dirty="0"/>
              <a:t> </a:t>
            </a:r>
            <a:r>
              <a:rPr lang="en-GB" sz="1600" dirty="0">
                <a:solidFill>
                  <a:srgbClr val="0072A9"/>
                </a:solidFill>
              </a:rPr>
              <a:t>(See Section </a:t>
            </a:r>
            <a:r>
              <a:rPr lang="en-GB" sz="1600" dirty="0" smtClean="0">
                <a:solidFill>
                  <a:srgbClr val="0072A9"/>
                </a:solidFill>
              </a:rPr>
              <a:t>4.5 </a:t>
            </a:r>
            <a:r>
              <a:rPr lang="en-GB" sz="1600" dirty="0">
                <a:solidFill>
                  <a:srgbClr val="0072A9"/>
                </a:solidFill>
              </a:rPr>
              <a:t>of the WDPA manual)</a:t>
            </a:r>
          </a:p>
        </p:txBody>
      </p:sp>
    </p:spTree>
    <p:extLst>
      <p:ext uri="{BB962C8B-B14F-4D97-AF65-F5344CB8AC3E}">
        <p14:creationId xmlns:p14="http://schemas.microsoft.com/office/powerpoint/2010/main" val="20639399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9144000" cy="980728"/>
          </a:xfrm>
        </p:spPr>
        <p:txBody>
          <a:bodyPr/>
          <a:lstStyle/>
          <a:p>
            <a:pPr algn="ctr"/>
            <a:r>
              <a:rPr lang="en-GB" dirty="0" smtClean="0"/>
              <a:t>WDPA Data-Cautions and Constraints</a:t>
            </a:r>
            <a:endParaRPr lang="en-GB" dirty="0"/>
          </a:p>
        </p:txBody>
      </p:sp>
      <p:sp>
        <p:nvSpPr>
          <p:cNvPr id="3" name="Content Placeholder 2"/>
          <p:cNvSpPr>
            <a:spLocks noGrp="1"/>
          </p:cNvSpPr>
          <p:nvPr>
            <p:ph idx="1"/>
          </p:nvPr>
        </p:nvSpPr>
        <p:spPr/>
        <p:txBody>
          <a:bodyPr>
            <a:normAutofit/>
          </a:bodyPr>
          <a:lstStyle/>
          <a:p>
            <a:r>
              <a:rPr lang="en-GB" sz="1800" dirty="0" smtClean="0"/>
              <a:t>Gaps </a:t>
            </a:r>
            <a:r>
              <a:rPr lang="en-GB" sz="1800" dirty="0"/>
              <a:t>in some of the WDPA attributes do exist, even among the minimum required attributes. </a:t>
            </a:r>
            <a:endParaRPr lang="en-GB" sz="1800" dirty="0" smtClean="0"/>
          </a:p>
          <a:p>
            <a:endParaRPr lang="en-GB" sz="1800" dirty="0"/>
          </a:p>
          <a:p>
            <a:r>
              <a:rPr lang="en-GB" sz="1800" dirty="0"/>
              <a:t>The size of the WDPA, can hinder or slow down analysis if the whole WDPA is used with insufficient computational resources. </a:t>
            </a:r>
          </a:p>
          <a:p>
            <a:endParaRPr lang="en-GB" sz="1800" dirty="0" smtClean="0"/>
          </a:p>
          <a:p>
            <a:r>
              <a:rPr lang="en-GB" sz="1800" dirty="0"/>
              <a:t>The WDPA is a snapshot of protected areas status at the time of a WDPA release. The global protected area system is constantly changing, with sites or their attributes being added, removed and changed on a constant basis. </a:t>
            </a:r>
          </a:p>
        </p:txBody>
      </p:sp>
    </p:spTree>
    <p:extLst>
      <p:ext uri="{BB962C8B-B14F-4D97-AF65-F5344CB8AC3E}">
        <p14:creationId xmlns:p14="http://schemas.microsoft.com/office/powerpoint/2010/main" val="29193235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1800" y="2276872"/>
            <a:ext cx="3816424"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0" kern="1200" baseline="0">
                <a:solidFill>
                  <a:srgbClr val="0072A9"/>
                </a:solidFill>
                <a:latin typeface="Constantia" pitchFamily="18" charset="0"/>
                <a:ea typeface="+mj-ea"/>
                <a:cs typeface="+mj-cs"/>
              </a:defRPr>
            </a:lvl1pPr>
          </a:lstStyle>
          <a:p>
            <a:r>
              <a:rPr lang="en-GB" dirty="0" smtClean="0"/>
              <a:t>5: Future of the WDPA</a:t>
            </a:r>
            <a:endParaRPr lang="en-GB" dirty="0"/>
          </a:p>
        </p:txBody>
      </p:sp>
    </p:spTree>
    <p:extLst>
      <p:ext uri="{BB962C8B-B14F-4D97-AF65-F5344CB8AC3E}">
        <p14:creationId xmlns:p14="http://schemas.microsoft.com/office/powerpoint/2010/main" val="11741367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 y="17038"/>
            <a:ext cx="9143392" cy="648072"/>
          </a:xfrm>
        </p:spPr>
        <p:txBody>
          <a:bodyPr>
            <a:normAutofit/>
          </a:bodyPr>
          <a:lstStyle/>
          <a:p>
            <a:pPr algn="ctr"/>
            <a:r>
              <a:rPr lang="en-GB" dirty="0" smtClean="0"/>
              <a:t>Challenges</a:t>
            </a:r>
            <a:endParaRPr lang="en-GB" dirty="0"/>
          </a:p>
        </p:txBody>
      </p:sp>
      <p:sp>
        <p:nvSpPr>
          <p:cNvPr id="4" name="TextBox 3"/>
          <p:cNvSpPr txBox="1"/>
          <p:nvPr/>
        </p:nvSpPr>
        <p:spPr>
          <a:xfrm>
            <a:off x="899592" y="980728"/>
            <a:ext cx="7416824" cy="3693319"/>
          </a:xfrm>
          <a:prstGeom prst="rect">
            <a:avLst/>
          </a:prstGeom>
          <a:noFill/>
        </p:spPr>
        <p:txBody>
          <a:bodyPr wrap="square" rtlCol="0">
            <a:spAutoFit/>
          </a:bodyPr>
          <a:lstStyle/>
          <a:p>
            <a:r>
              <a:rPr lang="en-GB" dirty="0" smtClean="0">
                <a:solidFill>
                  <a:srgbClr val="7D872B"/>
                </a:solidFill>
              </a:rPr>
              <a:t>Reporting is voluntary:</a:t>
            </a:r>
          </a:p>
          <a:p>
            <a:pPr marL="285750" indent="-285750">
              <a:buFont typeface="Arial" panose="020B0604020202020204" pitchFamily="34" charset="0"/>
              <a:buChar char="•"/>
            </a:pPr>
            <a:r>
              <a:rPr lang="en-GB" dirty="0" smtClean="0">
                <a:solidFill>
                  <a:srgbClr val="8199A4"/>
                </a:solidFill>
              </a:rPr>
              <a:t>Mandated by the CBD</a:t>
            </a:r>
          </a:p>
          <a:p>
            <a:pPr marL="285750" indent="-285750">
              <a:buFont typeface="Arial" panose="020B0604020202020204" pitchFamily="34" charset="0"/>
              <a:buChar char="•"/>
            </a:pPr>
            <a:r>
              <a:rPr lang="en-GB" dirty="0" smtClean="0">
                <a:solidFill>
                  <a:srgbClr val="8199A4"/>
                </a:solidFill>
              </a:rPr>
              <a:t>Inconsistent interpretation of definitions</a:t>
            </a:r>
          </a:p>
          <a:p>
            <a:endParaRPr lang="en-GB" dirty="0"/>
          </a:p>
          <a:p>
            <a:r>
              <a:rPr lang="en-GB" dirty="0" smtClean="0">
                <a:solidFill>
                  <a:srgbClr val="7D872B"/>
                </a:solidFill>
              </a:rPr>
              <a:t>Data accuracy:</a:t>
            </a:r>
          </a:p>
          <a:p>
            <a:pPr marL="285750" indent="-285750">
              <a:buFont typeface="Arial" panose="020B0604020202020204" pitchFamily="34" charset="0"/>
              <a:buChar char="•"/>
            </a:pPr>
            <a:r>
              <a:rPr lang="en-GB" dirty="0" smtClean="0">
                <a:solidFill>
                  <a:srgbClr val="8199A4"/>
                </a:solidFill>
              </a:rPr>
              <a:t>Under reporting in the marine realm</a:t>
            </a:r>
          </a:p>
          <a:p>
            <a:pPr marL="285750" indent="-285750">
              <a:buFont typeface="Arial" panose="020B0604020202020204" pitchFamily="34" charset="0"/>
              <a:buChar char="•"/>
            </a:pPr>
            <a:r>
              <a:rPr lang="en-GB" dirty="0" smtClean="0">
                <a:solidFill>
                  <a:srgbClr val="8199A4"/>
                </a:solidFill>
              </a:rPr>
              <a:t>Time delay in entering the WDPA</a:t>
            </a:r>
          </a:p>
          <a:p>
            <a:pPr marL="285750" indent="-285750">
              <a:buFont typeface="Arial" panose="020B0604020202020204" pitchFamily="34" charset="0"/>
              <a:buChar char="•"/>
            </a:pPr>
            <a:r>
              <a:rPr lang="en-GB" dirty="0" smtClean="0">
                <a:solidFill>
                  <a:srgbClr val="8199A4"/>
                </a:solidFill>
              </a:rPr>
              <a:t>What to do with out-dated data or inaccurate data, e.g. points</a:t>
            </a:r>
          </a:p>
          <a:p>
            <a:pPr marL="285750" indent="-285750">
              <a:buFont typeface="Arial" panose="020B0604020202020204" pitchFamily="34" charset="0"/>
              <a:buChar char="•"/>
            </a:pPr>
            <a:r>
              <a:rPr lang="en-GB" dirty="0" smtClean="0">
                <a:solidFill>
                  <a:srgbClr val="8199A4"/>
                </a:solidFill>
              </a:rPr>
              <a:t>Improving the representation of OECMs and ICCAs</a:t>
            </a:r>
          </a:p>
          <a:p>
            <a:endParaRPr lang="en-GB" dirty="0"/>
          </a:p>
          <a:p>
            <a:r>
              <a:rPr lang="en-GB" dirty="0" smtClean="0">
                <a:solidFill>
                  <a:srgbClr val="7D872B"/>
                </a:solidFill>
              </a:rPr>
              <a:t>Restrictions:</a:t>
            </a:r>
          </a:p>
          <a:p>
            <a:pPr marL="285750" indent="-285750">
              <a:buFont typeface="Arial" panose="020B0604020202020204" pitchFamily="34" charset="0"/>
              <a:buChar char="•"/>
            </a:pPr>
            <a:r>
              <a:rPr lang="en-GB" dirty="0" smtClean="0">
                <a:solidFill>
                  <a:srgbClr val="8199A4"/>
                </a:solidFill>
              </a:rPr>
              <a:t>Sensitivity and privacy for certain sites – limited pubic access</a:t>
            </a:r>
          </a:p>
          <a:p>
            <a:pPr marL="285750" indent="-285750">
              <a:buFont typeface="Arial" panose="020B0604020202020204" pitchFamily="34" charset="0"/>
              <a:buChar char="•"/>
            </a:pPr>
            <a:r>
              <a:rPr lang="en-GB" dirty="0" smtClean="0">
                <a:solidFill>
                  <a:srgbClr val="8199A4"/>
                </a:solidFill>
              </a:rPr>
              <a:t>Disputed territories continually a source of contention</a:t>
            </a:r>
            <a:endParaRPr lang="en-GB" dirty="0">
              <a:solidFill>
                <a:srgbClr val="8199A4"/>
              </a:solidFill>
            </a:endParaRPr>
          </a:p>
        </p:txBody>
      </p:sp>
    </p:spTree>
    <p:extLst>
      <p:ext uri="{BB962C8B-B14F-4D97-AF65-F5344CB8AC3E}">
        <p14:creationId xmlns:p14="http://schemas.microsoft.com/office/powerpoint/2010/main" val="96001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1" end="11"/>
                                            </p:txEl>
                                          </p:spTgt>
                                        </p:tgtEl>
                                        <p:attrNameLst>
                                          <p:attrName>style.visibility</p:attrName>
                                        </p:attrNameLst>
                                      </p:cBhvr>
                                      <p:to>
                                        <p:strVal val="visible"/>
                                      </p:to>
                                    </p:set>
                                    <p:animEffect transition="in" filter="fade">
                                      <p:cBhvr>
                                        <p:cTn id="52" dur="500"/>
                                        <p:tgtEl>
                                          <p:spTgt spid="4">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2" end="12"/>
                                            </p:txEl>
                                          </p:spTgt>
                                        </p:tgtEl>
                                        <p:attrNameLst>
                                          <p:attrName>style.visibility</p:attrName>
                                        </p:attrNameLst>
                                      </p:cBhvr>
                                      <p:to>
                                        <p:strVal val="visible"/>
                                      </p:to>
                                    </p:set>
                                    <p:animEffect transition="in" filter="fade">
                                      <p:cBhvr>
                                        <p:cTn id="5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47602"/>
          </a:xfrm>
        </p:spPr>
        <p:txBody>
          <a:bodyPr>
            <a:normAutofit/>
          </a:bodyPr>
          <a:lstStyle/>
          <a:p>
            <a:pPr algn="ctr"/>
            <a:r>
              <a:rPr lang="en-GB" dirty="0" smtClean="0"/>
              <a:t>Future Directions</a:t>
            </a:r>
            <a:endParaRPr lang="en-GB" dirty="0"/>
          </a:p>
        </p:txBody>
      </p:sp>
      <p:sp>
        <p:nvSpPr>
          <p:cNvPr id="3" name="Content Placeholder 2"/>
          <p:cNvSpPr>
            <a:spLocks noGrp="1"/>
          </p:cNvSpPr>
          <p:nvPr>
            <p:ph sz="quarter" idx="4294967295"/>
          </p:nvPr>
        </p:nvSpPr>
        <p:spPr>
          <a:xfrm>
            <a:off x="395536" y="908720"/>
            <a:ext cx="8229600" cy="4209331"/>
          </a:xfrm>
          <a:prstGeom prst="rect">
            <a:avLst/>
          </a:prstGeom>
        </p:spPr>
        <p:txBody>
          <a:bodyPr/>
          <a:lstStyle/>
          <a:p>
            <a:pPr marL="0" indent="0">
              <a:buNone/>
            </a:pPr>
            <a:r>
              <a:rPr lang="en-GB" dirty="0" smtClean="0">
                <a:solidFill>
                  <a:srgbClr val="7D872B"/>
                </a:solidFill>
              </a:rPr>
              <a:t>Maintain ProtectedPlanet.net and continue collating data</a:t>
            </a:r>
          </a:p>
          <a:p>
            <a:r>
              <a:rPr lang="en-GB" dirty="0" smtClean="0"/>
              <a:t>UNEP-WCMC will continue to keep the WDPA up-to-date as possible is a full-time responsibility, and improving the quality and potential requires even more input.</a:t>
            </a:r>
            <a:endParaRPr lang="en-GB" dirty="0"/>
          </a:p>
          <a:p>
            <a:endParaRPr lang="en-GB" dirty="0">
              <a:solidFill>
                <a:srgbClr val="0072A9"/>
              </a:solidFill>
            </a:endParaRPr>
          </a:p>
          <a:p>
            <a:pPr marL="0" indent="0">
              <a:buNone/>
            </a:pPr>
            <a:r>
              <a:rPr lang="en-GB" dirty="0" smtClean="0">
                <a:solidFill>
                  <a:srgbClr val="7D872B"/>
                </a:solidFill>
              </a:rPr>
              <a:t>Continue reporting and analysis:</a:t>
            </a:r>
            <a:endParaRPr lang="en-GB" dirty="0">
              <a:solidFill>
                <a:srgbClr val="7D872B"/>
              </a:solidFill>
            </a:endParaRPr>
          </a:p>
          <a:p>
            <a:r>
              <a:rPr lang="en-GB" dirty="0" smtClean="0"/>
              <a:t>UNEP-WCMC will continue to produce: Protected Planet reports, national level reports and targeted analyses on protected area topics.</a:t>
            </a:r>
          </a:p>
          <a:p>
            <a:endParaRPr lang="en-GB" dirty="0" smtClean="0"/>
          </a:p>
          <a:p>
            <a:pPr marL="0" indent="0">
              <a:buNone/>
            </a:pPr>
            <a:r>
              <a:rPr lang="en-GB" dirty="0" smtClean="0">
                <a:solidFill>
                  <a:srgbClr val="7D872B"/>
                </a:solidFill>
              </a:rPr>
              <a:t>Expand linkage with other data sources:</a:t>
            </a:r>
            <a:endParaRPr lang="en-GB" dirty="0">
              <a:solidFill>
                <a:srgbClr val="7D872B"/>
              </a:solidFill>
            </a:endParaRPr>
          </a:p>
          <a:p>
            <a:r>
              <a:rPr lang="en-GB" dirty="0" smtClean="0"/>
              <a:t>Develop links in ProtectedPlanet.net to relevant site pages on Protected Area Management </a:t>
            </a:r>
            <a:r>
              <a:rPr lang="en-GB" dirty="0"/>
              <a:t>E</a:t>
            </a:r>
            <a:r>
              <a:rPr lang="en-GB" dirty="0" smtClean="0"/>
              <a:t>ffectiveness, the IUCN Red List of Threatened Species and legal information, e.g. ECOLEX.</a:t>
            </a:r>
          </a:p>
          <a:p>
            <a:pPr marL="0" indent="0">
              <a:buNone/>
            </a:pPr>
            <a:endParaRPr lang="en-GB" dirty="0" smtClean="0">
              <a:solidFill>
                <a:srgbClr val="0072A9"/>
              </a:solidFill>
            </a:endParaRPr>
          </a:p>
          <a:p>
            <a:endParaRPr lang="en-GB" dirty="0">
              <a:solidFill>
                <a:srgbClr val="0072A9"/>
              </a:solidFill>
            </a:endParaRPr>
          </a:p>
          <a:p>
            <a:endParaRPr lang="en-GB" dirty="0" smtClean="0">
              <a:solidFill>
                <a:srgbClr val="0072A9"/>
              </a:solidFill>
            </a:endParaRPr>
          </a:p>
          <a:p>
            <a:endParaRPr lang="en-GB" dirty="0">
              <a:solidFill>
                <a:srgbClr val="0072A9"/>
              </a:solidFill>
            </a:endParaRPr>
          </a:p>
          <a:p>
            <a:endParaRPr lang="en-GB" dirty="0" smtClean="0">
              <a:solidFill>
                <a:srgbClr val="0072A9"/>
              </a:solidFill>
            </a:endParaRPr>
          </a:p>
          <a:p>
            <a:endParaRPr lang="en-GB" dirty="0">
              <a:solidFill>
                <a:srgbClr val="0072A9"/>
              </a:solidFill>
            </a:endParaRPr>
          </a:p>
          <a:p>
            <a:endParaRPr lang="en-GB" dirty="0"/>
          </a:p>
        </p:txBody>
      </p:sp>
    </p:spTree>
    <p:extLst>
      <p:ext uri="{BB962C8B-B14F-4D97-AF65-F5344CB8AC3E}">
        <p14:creationId xmlns:p14="http://schemas.microsoft.com/office/powerpoint/2010/main" val="171993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620799"/>
          </a:xfrm>
          <a:prstGeom prst="rect">
            <a:avLst/>
          </a:prstGeom>
        </p:spPr>
      </p:pic>
      <p:sp>
        <p:nvSpPr>
          <p:cNvPr id="4" name="Title 6"/>
          <p:cNvSpPr>
            <a:spLocks noGrp="1"/>
          </p:cNvSpPr>
          <p:nvPr>
            <p:ph type="title"/>
          </p:nvPr>
        </p:nvSpPr>
        <p:spPr>
          <a:xfrm>
            <a:off x="2051720" y="1772816"/>
            <a:ext cx="4968552" cy="2016224"/>
          </a:xfrm>
          <a:solidFill>
            <a:schemeClr val="accent3">
              <a:lumMod val="20000"/>
              <a:lumOff val="80000"/>
              <a:alpha val="93000"/>
            </a:schemeClr>
          </a:solidFill>
        </p:spPr>
        <p:txBody>
          <a:bodyPr>
            <a:normAutofit fontScale="90000"/>
          </a:bodyPr>
          <a:lstStyle/>
          <a:p>
            <a:pPr algn="ctr"/>
            <a:r>
              <a:rPr lang="en-GB" dirty="0" smtClean="0">
                <a:hlinkClick r:id="rId3"/>
              </a:rPr>
              <a:t/>
            </a:r>
            <a:br>
              <a:rPr lang="en-GB" dirty="0" smtClean="0">
                <a:hlinkClick r:id="rId3"/>
              </a:rPr>
            </a:br>
            <a:r>
              <a:rPr lang="en-GB" dirty="0">
                <a:solidFill>
                  <a:srgbClr val="002060"/>
                </a:solidFill>
              </a:rPr>
              <a:t>Thank you</a:t>
            </a:r>
            <a:r>
              <a:rPr lang="en-GB" dirty="0" smtClean="0">
                <a:solidFill>
                  <a:srgbClr val="002060"/>
                </a:solidFill>
              </a:rPr>
              <a:t>!</a:t>
            </a:r>
            <a:r>
              <a:rPr lang="en-GB" dirty="0">
                <a:hlinkClick r:id="rId3"/>
              </a:rPr>
              <a:t/>
            </a:r>
            <a:br>
              <a:rPr lang="en-GB" dirty="0">
                <a:hlinkClick r:id="rId3"/>
              </a:rPr>
            </a:br>
            <a:r>
              <a:rPr lang="en-GB" dirty="0" smtClean="0">
                <a:hlinkClick r:id="rId3"/>
              </a:rPr>
              <a:t>p</a:t>
            </a:r>
            <a:r>
              <a:rPr lang="en-GB" sz="2800" dirty="0" smtClean="0">
                <a:hlinkClick r:id="rId3"/>
              </a:rPr>
              <a:t>rotectedareas</a:t>
            </a:r>
            <a:r>
              <a:rPr lang="en-GB" dirty="0" smtClean="0">
                <a:hlinkClick r:id="rId3"/>
              </a:rPr>
              <a:t>@unep-wcmc.org</a:t>
            </a:r>
            <a:r>
              <a:rPr lang="en-GB" dirty="0" smtClean="0"/>
              <a:t/>
            </a:r>
            <a:br>
              <a:rPr lang="en-GB" dirty="0" smtClean="0"/>
            </a:br>
            <a:r>
              <a:rPr lang="en-GB" dirty="0" smtClean="0"/>
              <a:t>Twitter: @</a:t>
            </a:r>
            <a:r>
              <a:rPr lang="en-GB" dirty="0" err="1" smtClean="0"/>
              <a:t>unepwcmc</a:t>
            </a:r>
            <a:r>
              <a:rPr lang="en-GB" sz="2800" dirty="0" smtClean="0">
                <a:solidFill>
                  <a:schemeClr val="tx1"/>
                </a:solidFill>
              </a:rPr>
              <a:t/>
            </a:r>
            <a:br>
              <a:rPr lang="en-GB" sz="2800" dirty="0" smtClean="0">
                <a:solidFill>
                  <a:schemeClr val="tx1"/>
                </a:solidFill>
              </a:rPr>
            </a:br>
            <a:r>
              <a:rPr lang="en-GB" sz="2800" dirty="0" smtClean="0">
                <a:solidFill>
                  <a:schemeClr val="tx1"/>
                </a:solidFill>
              </a:rPr>
              <a:t/>
            </a:r>
            <a:br>
              <a:rPr lang="en-GB" sz="2800" dirty="0" smtClean="0">
                <a:solidFill>
                  <a:schemeClr val="tx1"/>
                </a:solidFill>
              </a:rPr>
            </a:br>
            <a:endParaRPr lang="en-GB" sz="2800" dirty="0">
              <a:solidFill>
                <a:schemeClr val="tx1"/>
              </a:solidFill>
            </a:endParaRPr>
          </a:p>
        </p:txBody>
      </p:sp>
      <p:sp>
        <p:nvSpPr>
          <p:cNvPr id="6" name="TextBox 5"/>
          <p:cNvSpPr txBox="1"/>
          <p:nvPr/>
        </p:nvSpPr>
        <p:spPr>
          <a:xfrm>
            <a:off x="6300192" y="6381328"/>
            <a:ext cx="2952328" cy="261610"/>
          </a:xfrm>
          <a:prstGeom prst="rect">
            <a:avLst/>
          </a:prstGeom>
          <a:noFill/>
        </p:spPr>
        <p:txBody>
          <a:bodyPr wrap="square" rtlCol="0">
            <a:spAutoFit/>
          </a:bodyPr>
          <a:lstStyle/>
          <a:p>
            <a:r>
              <a:rPr lang="en-GB" sz="1100" dirty="0">
                <a:solidFill>
                  <a:schemeClr val="bg1"/>
                </a:solidFill>
              </a:rPr>
              <a:t>Source: //www.flickr.com/photos/ana_cotta</a:t>
            </a:r>
          </a:p>
        </p:txBody>
      </p:sp>
    </p:spTree>
    <p:extLst>
      <p:ext uri="{BB962C8B-B14F-4D97-AF65-F5344CB8AC3E}">
        <p14:creationId xmlns:p14="http://schemas.microsoft.com/office/powerpoint/2010/main" val="337983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0152"/>
            <a:ext cx="9144000" cy="1223964"/>
          </a:xfrm>
        </p:spPr>
        <p:txBody>
          <a:bodyPr>
            <a:normAutofit/>
          </a:bodyPr>
          <a:lstStyle/>
          <a:p>
            <a:pPr algn="ctr"/>
            <a:r>
              <a:rPr lang="en-GB" dirty="0" smtClean="0"/>
              <a:t>What is a Protected Area ?</a:t>
            </a:r>
            <a:endParaRPr lang="en-GB" dirty="0"/>
          </a:p>
        </p:txBody>
      </p:sp>
      <p:sp>
        <p:nvSpPr>
          <p:cNvPr id="6" name="Content Placeholder 2"/>
          <p:cNvSpPr>
            <a:spLocks noGrp="1"/>
          </p:cNvSpPr>
          <p:nvPr>
            <p:ph sz="quarter" idx="4294967295"/>
          </p:nvPr>
        </p:nvSpPr>
        <p:spPr>
          <a:xfrm>
            <a:off x="629187" y="1268760"/>
            <a:ext cx="7531127" cy="4320480"/>
          </a:xfrm>
          <a:prstGeom prst="rect">
            <a:avLst/>
          </a:prstGeom>
        </p:spPr>
        <p:txBody>
          <a:bodyPr>
            <a:noAutofit/>
          </a:bodyPr>
          <a:lstStyle/>
          <a:p>
            <a:pPr marL="0" indent="0">
              <a:buNone/>
            </a:pPr>
            <a:r>
              <a:rPr lang="en-GB" sz="2000" b="1" dirty="0" smtClean="0">
                <a:solidFill>
                  <a:srgbClr val="7D872B"/>
                </a:solidFill>
              </a:rPr>
              <a:t>IUCN (Dudley, 2008; 2013)</a:t>
            </a:r>
          </a:p>
          <a:p>
            <a:r>
              <a:rPr lang="en-GB" sz="1800" dirty="0" smtClean="0"/>
              <a:t>“A  clearly defined geographical space, recognised, dedicated and managed, through legal or other effective means, to achieve the long-term conservation of nature with associated ecosystem services and cultural values” </a:t>
            </a:r>
          </a:p>
          <a:p>
            <a:endParaRPr lang="en-GB" sz="1800" dirty="0" smtClean="0">
              <a:solidFill>
                <a:srgbClr val="0072A9"/>
              </a:solidFill>
            </a:endParaRPr>
          </a:p>
          <a:p>
            <a:pPr marL="0" indent="0">
              <a:buNone/>
            </a:pPr>
            <a:r>
              <a:rPr lang="en-GB" sz="2000" b="1" dirty="0" smtClean="0">
                <a:solidFill>
                  <a:srgbClr val="7D872B"/>
                </a:solidFill>
              </a:rPr>
              <a:t>CBD definition (CBD/Article 2)</a:t>
            </a:r>
            <a:endParaRPr lang="en-GB" sz="1800" dirty="0" smtClean="0">
              <a:solidFill>
                <a:srgbClr val="7D872B"/>
              </a:solidFill>
            </a:endParaRPr>
          </a:p>
          <a:p>
            <a:r>
              <a:rPr lang="en-GB" sz="1800" dirty="0" smtClean="0"/>
              <a:t>“geographically defined area which is designated or regulated and managed to achieve specific conservation objectives”. </a:t>
            </a:r>
          </a:p>
          <a:p>
            <a:endParaRPr lang="en-GB" sz="1800" dirty="0"/>
          </a:p>
          <a:p>
            <a:pPr marL="0" indent="0">
              <a:buNone/>
            </a:pPr>
            <a:endParaRPr lang="en-GB" sz="1800" dirty="0" smtClean="0"/>
          </a:p>
          <a:p>
            <a:pPr marL="0" indent="0" algn="ctr">
              <a:buNone/>
            </a:pPr>
            <a:r>
              <a:rPr lang="en-GB" sz="1800" dirty="0" smtClean="0"/>
              <a:t>There </a:t>
            </a:r>
            <a:r>
              <a:rPr lang="en-GB" sz="1800" dirty="0"/>
              <a:t>is agreement that the two definitions are equivalent.</a:t>
            </a:r>
            <a:endParaRPr lang="en-GB" sz="1800" dirty="0" smtClean="0"/>
          </a:p>
          <a:p>
            <a:endParaRPr lang="en-GB" sz="1800" dirty="0" smtClean="0"/>
          </a:p>
        </p:txBody>
      </p:sp>
    </p:spTree>
    <p:extLst>
      <p:ext uri="{BB962C8B-B14F-4D97-AF65-F5344CB8AC3E}">
        <p14:creationId xmlns:p14="http://schemas.microsoft.com/office/powerpoint/2010/main" val="2324144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6" y="0"/>
            <a:ext cx="9137104" cy="1143000"/>
          </a:xfrm>
        </p:spPr>
        <p:txBody>
          <a:bodyPr>
            <a:normAutofit/>
          </a:bodyPr>
          <a:lstStyle/>
          <a:p>
            <a:pPr algn="ctr"/>
            <a:r>
              <a:rPr lang="en-GB" dirty="0" smtClean="0"/>
              <a:t>Why Protected Areas are important? </a:t>
            </a:r>
            <a:endParaRPr lang="en-GB" dirty="0"/>
          </a:p>
        </p:txBody>
      </p:sp>
      <p:sp>
        <p:nvSpPr>
          <p:cNvPr id="4" name="Content Placeholder 3"/>
          <p:cNvSpPr>
            <a:spLocks noGrp="1"/>
          </p:cNvSpPr>
          <p:nvPr>
            <p:ph sz="half" idx="10"/>
          </p:nvPr>
        </p:nvSpPr>
        <p:spPr>
          <a:xfrm>
            <a:off x="467544" y="1124744"/>
            <a:ext cx="8208912" cy="4896544"/>
          </a:xfrm>
        </p:spPr>
        <p:txBody>
          <a:bodyPr/>
          <a:lstStyle/>
          <a:p>
            <a:pPr marL="285750" indent="-285750">
              <a:buFont typeface="Arial" panose="020B0604020202020204" pitchFamily="34" charset="0"/>
              <a:buChar char="•"/>
            </a:pPr>
            <a:endParaRPr lang="en-GB" dirty="0">
              <a:solidFill>
                <a:srgbClr val="8199A4"/>
              </a:solidFill>
            </a:endParaRPr>
          </a:p>
          <a:p>
            <a:pPr>
              <a:buFont typeface="Arial" panose="020B0604020202020204" pitchFamily="34" charset="0"/>
              <a:buChar char="•"/>
            </a:pPr>
            <a:r>
              <a:rPr lang="en-GB" dirty="0" smtClean="0">
                <a:solidFill>
                  <a:srgbClr val="8199A4"/>
                </a:solidFill>
              </a:rPr>
              <a:t>Achievement of Target 11 of the Convention </a:t>
            </a:r>
            <a:r>
              <a:rPr lang="en-GB" dirty="0" smtClean="0">
                <a:solidFill>
                  <a:srgbClr val="8199A4"/>
                </a:solidFill>
              </a:rPr>
              <a:t>on Biological Diversity (CBD 2011-2020) </a:t>
            </a:r>
          </a:p>
          <a:p>
            <a:pPr marL="0" indent="0"/>
            <a:endParaRPr lang="en-GB" dirty="0" smtClean="0">
              <a:solidFill>
                <a:srgbClr val="8199A4"/>
              </a:solidFill>
            </a:endParaRPr>
          </a:p>
          <a:p>
            <a:pPr>
              <a:buFont typeface="Arial" panose="020B0604020202020204" pitchFamily="34" charset="0"/>
              <a:buChar char="•"/>
            </a:pPr>
            <a:r>
              <a:rPr lang="en-GB" dirty="0">
                <a:solidFill>
                  <a:srgbClr val="8199A4"/>
                </a:solidFill>
              </a:rPr>
              <a:t>Their efficacy in ameliorating biodiversity loss and supporting biodiversity growth is well established: (Joppa </a:t>
            </a:r>
            <a:r>
              <a:rPr lang="en-GB" i="1" dirty="0">
                <a:solidFill>
                  <a:srgbClr val="8199A4"/>
                </a:solidFill>
              </a:rPr>
              <a:t>et al</a:t>
            </a:r>
            <a:r>
              <a:rPr lang="en-GB" dirty="0">
                <a:solidFill>
                  <a:srgbClr val="8199A4"/>
                </a:solidFill>
              </a:rPr>
              <a:t>., 2008; Hill </a:t>
            </a:r>
            <a:r>
              <a:rPr lang="en-GB" i="1" dirty="0">
                <a:solidFill>
                  <a:srgbClr val="8199A4"/>
                </a:solidFill>
              </a:rPr>
              <a:t>et al</a:t>
            </a:r>
            <a:r>
              <a:rPr lang="en-GB" dirty="0">
                <a:solidFill>
                  <a:srgbClr val="8199A4"/>
                </a:solidFill>
              </a:rPr>
              <a:t>., 2015</a:t>
            </a:r>
            <a:r>
              <a:rPr lang="en-GB" dirty="0" smtClean="0">
                <a:solidFill>
                  <a:srgbClr val="8199A4"/>
                </a:solidFill>
              </a:rPr>
              <a:t>).</a:t>
            </a:r>
          </a:p>
          <a:p>
            <a:pPr marL="0" indent="0"/>
            <a:endParaRPr lang="en-GB" dirty="0" smtClean="0">
              <a:solidFill>
                <a:srgbClr val="8199A4"/>
              </a:solidFill>
            </a:endParaRPr>
          </a:p>
          <a:p>
            <a:pPr>
              <a:buFont typeface="Arial" panose="020B0604020202020204" pitchFamily="34" charset="0"/>
              <a:buChar char="•"/>
            </a:pPr>
            <a:r>
              <a:rPr lang="en-US" dirty="0" smtClean="0">
                <a:solidFill>
                  <a:srgbClr val="8199A4"/>
                </a:solidFill>
              </a:rPr>
              <a:t>Protected </a:t>
            </a:r>
            <a:r>
              <a:rPr lang="en-US" dirty="0" smtClean="0">
                <a:solidFill>
                  <a:srgbClr val="8199A4"/>
                </a:solidFill>
              </a:rPr>
              <a:t>areas-”when </a:t>
            </a:r>
            <a:r>
              <a:rPr lang="en-US" dirty="0" smtClean="0">
                <a:solidFill>
                  <a:srgbClr val="8199A4"/>
                </a:solidFill>
              </a:rPr>
              <a:t>they are well </a:t>
            </a:r>
            <a:r>
              <a:rPr lang="en-US" dirty="0" smtClean="0">
                <a:solidFill>
                  <a:srgbClr val="8199A4"/>
                </a:solidFill>
              </a:rPr>
              <a:t>managed”-</a:t>
            </a:r>
            <a:r>
              <a:rPr lang="en-US" dirty="0" smtClean="0">
                <a:solidFill>
                  <a:srgbClr val="8199A4"/>
                </a:solidFill>
              </a:rPr>
              <a:t>can provide a myriad of values and benefits to human populations that are critical to socioeconomic development including ecosystem services delivery.</a:t>
            </a:r>
          </a:p>
          <a:p>
            <a:pPr marL="0" indent="0"/>
            <a:endParaRPr lang="en-US" dirty="0">
              <a:solidFill>
                <a:srgbClr val="8199A4"/>
              </a:solidFill>
            </a:endParaRPr>
          </a:p>
          <a:p>
            <a:pPr>
              <a:buFont typeface="Arial" panose="020B0604020202020204" pitchFamily="34" charset="0"/>
              <a:buChar char="•"/>
            </a:pPr>
            <a:r>
              <a:rPr lang="en-US" dirty="0" smtClean="0">
                <a:solidFill>
                  <a:srgbClr val="8199A4"/>
                </a:solidFill>
              </a:rPr>
              <a:t>Examples of ecosystem services include:</a:t>
            </a:r>
          </a:p>
          <a:p>
            <a:pPr marL="1543050" lvl="3" indent="-285750">
              <a:buFont typeface="Wingdings" panose="05000000000000000000" pitchFamily="2" charset="2"/>
              <a:buChar char="Ø"/>
            </a:pPr>
            <a:r>
              <a:rPr lang="en-US" dirty="0" smtClean="0"/>
              <a:t>Provisioning services: </a:t>
            </a:r>
            <a:r>
              <a:rPr lang="en-US" dirty="0" smtClean="0"/>
              <a:t>food and water security</a:t>
            </a:r>
          </a:p>
          <a:p>
            <a:pPr marL="1543050" lvl="3" indent="-285750">
              <a:buFont typeface="Wingdings" panose="05000000000000000000" pitchFamily="2" charset="2"/>
              <a:buChar char="Ø"/>
            </a:pPr>
            <a:r>
              <a:rPr lang="en-US" dirty="0" smtClean="0"/>
              <a:t>Regulating </a:t>
            </a:r>
            <a:r>
              <a:rPr lang="en-US" dirty="0" smtClean="0"/>
              <a:t>services: </a:t>
            </a:r>
            <a:r>
              <a:rPr lang="en-US" dirty="0" smtClean="0"/>
              <a:t>water and climate regulation, including Disaster Risk Reduction</a:t>
            </a:r>
            <a:endParaRPr lang="en-US" dirty="0" smtClean="0"/>
          </a:p>
          <a:p>
            <a:pPr marL="1543050" lvl="3" indent="-285750">
              <a:buFont typeface="Wingdings" panose="05000000000000000000" pitchFamily="2" charset="2"/>
              <a:buChar char="Ø"/>
            </a:pPr>
            <a:r>
              <a:rPr lang="en-US" dirty="0" smtClean="0"/>
              <a:t>Supporting services: soil formation and nutrient cycling</a:t>
            </a:r>
          </a:p>
          <a:p>
            <a:pPr marL="1543050" lvl="3" indent="-285750">
              <a:buFont typeface="Wingdings" panose="05000000000000000000" pitchFamily="2" charset="2"/>
              <a:buChar char="Ø"/>
            </a:pPr>
            <a:r>
              <a:rPr lang="en-US" dirty="0" smtClean="0"/>
              <a:t>Cultural services: spiritual and religious/ recreational and educational</a:t>
            </a:r>
            <a:endParaRPr lang="en-US" dirty="0"/>
          </a:p>
          <a:p>
            <a:pPr marL="1257300" lvl="3" indent="0">
              <a:buNone/>
            </a:pPr>
            <a:endParaRPr lang="en-US" dirty="0" smtClean="0"/>
          </a:p>
          <a:p>
            <a:pPr marL="1543050" lvl="3" indent="-285750">
              <a:buFont typeface="Wingdings" panose="05000000000000000000" pitchFamily="2" charset="2"/>
              <a:buChar char="Ø"/>
            </a:pPr>
            <a:endParaRPr lang="en-US" dirty="0" smtClean="0"/>
          </a:p>
          <a:p>
            <a:endParaRPr lang="en-US" dirty="0"/>
          </a:p>
          <a:p>
            <a:endParaRPr lang="en-US" dirty="0"/>
          </a:p>
          <a:p>
            <a:endParaRPr lang="en-GB" dirty="0" smtClean="0"/>
          </a:p>
        </p:txBody>
      </p:sp>
    </p:spTree>
    <p:extLst>
      <p:ext uri="{BB962C8B-B14F-4D97-AF65-F5344CB8AC3E}">
        <p14:creationId xmlns:p14="http://schemas.microsoft.com/office/powerpoint/2010/main" val="398296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pPr algn="ctr"/>
            <a:r>
              <a:rPr lang="en-GB" dirty="0" smtClean="0"/>
              <a:t>Protected Areas in Conservation Policy</a:t>
            </a:r>
            <a:endParaRPr lang="en-GB" dirty="0"/>
          </a:p>
        </p:txBody>
      </p:sp>
      <p:sp>
        <p:nvSpPr>
          <p:cNvPr id="3" name="Content Placeholder 2"/>
          <p:cNvSpPr>
            <a:spLocks noGrp="1"/>
          </p:cNvSpPr>
          <p:nvPr>
            <p:ph idx="1"/>
          </p:nvPr>
        </p:nvSpPr>
        <p:spPr>
          <a:xfrm>
            <a:off x="432841" y="1268760"/>
            <a:ext cx="8229600" cy="4209331"/>
          </a:xfrm>
        </p:spPr>
        <p:txBody>
          <a:bodyPr/>
          <a:lstStyle/>
          <a:p>
            <a:pPr marL="0" indent="0">
              <a:buNone/>
            </a:pPr>
            <a:endParaRPr lang="en-GB" dirty="0"/>
          </a:p>
          <a:p>
            <a:r>
              <a:rPr lang="en-GB" dirty="0" smtClean="0"/>
              <a:t>State </a:t>
            </a:r>
            <a:r>
              <a:rPr lang="en-GB" dirty="0" smtClean="0"/>
              <a:t>parties to the CBD </a:t>
            </a:r>
            <a:r>
              <a:rPr lang="en-GB" dirty="0" smtClean="0"/>
              <a:t>have </a:t>
            </a:r>
            <a:r>
              <a:rPr lang="en-GB" dirty="0" smtClean="0"/>
              <a:t>agreed to expand the global protected area from 13% to 17% of the world’s land surface by 2020 (Aichi Target 11). </a:t>
            </a:r>
          </a:p>
        </p:txBody>
      </p:sp>
      <p:pic>
        <p:nvPicPr>
          <p:cNvPr id="6" name="Picture 4" descr="http://cmsdata.iucn.org/img/11_11177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49289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60425" y="2492896"/>
            <a:ext cx="6696744" cy="2308324"/>
          </a:xfrm>
          <a:prstGeom prst="rect">
            <a:avLst/>
          </a:prstGeom>
        </p:spPr>
        <p:txBody>
          <a:bodyPr wrap="square">
            <a:spAutoFit/>
          </a:bodyPr>
          <a:lstStyle/>
          <a:p>
            <a:r>
              <a:rPr lang="en-GB" b="1" i="1" dirty="0" smtClean="0">
                <a:solidFill>
                  <a:srgbClr val="7D872B"/>
                </a:solidFill>
              </a:rPr>
              <a:t>Aichi Target 11:</a:t>
            </a:r>
          </a:p>
          <a:p>
            <a:r>
              <a:rPr lang="en-GB" b="1" i="1" dirty="0" smtClean="0">
                <a:solidFill>
                  <a:srgbClr val="7D872B"/>
                </a:solidFill>
              </a:rPr>
              <a:t>By </a:t>
            </a:r>
            <a:r>
              <a:rPr lang="en-GB" b="1" i="1" dirty="0">
                <a:solidFill>
                  <a:srgbClr val="7D872B"/>
                </a:solidFill>
              </a:rPr>
              <a:t>2020, at least 17 per cent of terrestrial and inland water</a:t>
            </a:r>
            <a:r>
              <a:rPr lang="en-GB" i="1" dirty="0">
                <a:solidFill>
                  <a:srgbClr val="7D872B"/>
                </a:solidFill>
              </a:rPr>
              <a:t>, </a:t>
            </a:r>
            <a:r>
              <a:rPr lang="en-GB" b="1" i="1" dirty="0">
                <a:solidFill>
                  <a:srgbClr val="7D872B"/>
                </a:solidFill>
              </a:rPr>
              <a:t>and 10 per cent of coastal and marine areas</a:t>
            </a:r>
            <a:r>
              <a:rPr lang="en-GB" i="1" dirty="0">
                <a:solidFill>
                  <a:srgbClr val="7D872B"/>
                </a:solidFill>
              </a:rPr>
              <a:t>, especially areas of particular importance for biodiversity and ecosystem services, are conserved through effectively and equitably managed, ecologically representative and well connected </a:t>
            </a:r>
            <a:r>
              <a:rPr lang="en-GB" dirty="0">
                <a:solidFill>
                  <a:srgbClr val="7D872B"/>
                </a:solidFill>
              </a:rPr>
              <a:t>systems of protected areas and other effective area-based conservation measures</a:t>
            </a:r>
            <a:r>
              <a:rPr lang="en-GB" i="1" dirty="0">
                <a:solidFill>
                  <a:srgbClr val="7D872B"/>
                </a:solidFill>
              </a:rPr>
              <a:t>, and integrated into the wider landscapes and seascapes</a:t>
            </a:r>
            <a:endParaRPr lang="en-GB" dirty="0">
              <a:solidFill>
                <a:srgbClr val="7D872B"/>
              </a:solidFill>
            </a:endParaRPr>
          </a:p>
        </p:txBody>
      </p:sp>
    </p:spTree>
    <p:extLst>
      <p:ext uri="{BB962C8B-B14F-4D97-AF65-F5344CB8AC3E}">
        <p14:creationId xmlns:p14="http://schemas.microsoft.com/office/powerpoint/2010/main" val="386135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457" y="541611"/>
            <a:ext cx="8888828" cy="4680520"/>
          </a:xfrm>
          <a:prstGeom prst="rect">
            <a:avLst/>
          </a:prstGeom>
        </p:spPr>
      </p:pic>
      <p:sp>
        <p:nvSpPr>
          <p:cNvPr id="7" name="Rectangle 6"/>
          <p:cNvSpPr/>
          <p:nvPr/>
        </p:nvSpPr>
        <p:spPr>
          <a:xfrm>
            <a:off x="2339752" y="5589240"/>
            <a:ext cx="4572000" cy="923330"/>
          </a:xfrm>
          <a:prstGeom prst="rect">
            <a:avLst/>
          </a:prstGeom>
        </p:spPr>
        <p:txBody>
          <a:bodyPr>
            <a:spAutoFit/>
          </a:bodyPr>
          <a:lstStyle/>
          <a:p>
            <a:pPr algn="ctr"/>
            <a:r>
              <a:rPr lang="en-GB" dirty="0">
                <a:solidFill>
                  <a:srgbClr val="8199A4"/>
                </a:solidFill>
              </a:rPr>
              <a:t>March 2015:</a:t>
            </a:r>
          </a:p>
          <a:p>
            <a:pPr algn="ctr"/>
            <a:r>
              <a:rPr lang="en-GB" dirty="0" smtClean="0">
                <a:solidFill>
                  <a:srgbClr val="8199A4"/>
                </a:solidFill>
              </a:rPr>
              <a:t>217,300 </a:t>
            </a:r>
            <a:r>
              <a:rPr lang="en-GB" dirty="0">
                <a:solidFill>
                  <a:srgbClr val="8199A4"/>
                </a:solidFill>
              </a:rPr>
              <a:t>protected </a:t>
            </a:r>
            <a:r>
              <a:rPr lang="en-GB" dirty="0" smtClean="0">
                <a:solidFill>
                  <a:srgbClr val="8199A4"/>
                </a:solidFill>
              </a:rPr>
              <a:t>areas</a:t>
            </a:r>
            <a:r>
              <a:rPr lang="en-GB" dirty="0">
                <a:solidFill>
                  <a:srgbClr val="8199A4"/>
                </a:solidFill>
              </a:rPr>
              <a:t> </a:t>
            </a:r>
            <a:r>
              <a:rPr lang="en-GB" dirty="0" smtClean="0">
                <a:solidFill>
                  <a:srgbClr val="8199A4"/>
                </a:solidFill>
              </a:rPr>
              <a:t>from 238 countries and territories</a:t>
            </a:r>
            <a:endParaRPr lang="en-GB" dirty="0" smtClean="0">
              <a:solidFill>
                <a:srgbClr val="8199A4"/>
              </a:solidFill>
            </a:endParaRPr>
          </a:p>
        </p:txBody>
      </p:sp>
      <p:sp>
        <p:nvSpPr>
          <p:cNvPr id="4" name="Title 1"/>
          <p:cNvSpPr>
            <a:spLocks noGrp="1"/>
          </p:cNvSpPr>
          <p:nvPr>
            <p:ph type="title"/>
          </p:nvPr>
        </p:nvSpPr>
        <p:spPr>
          <a:xfrm>
            <a:off x="0" y="0"/>
            <a:ext cx="9169742" cy="620688"/>
          </a:xfrm>
        </p:spPr>
        <p:txBody>
          <a:bodyPr/>
          <a:lstStyle/>
          <a:p>
            <a:pPr algn="ctr"/>
            <a:r>
              <a:rPr lang="en-GB" dirty="0" smtClean="0"/>
              <a:t>Global Protected Area Network Coverage</a:t>
            </a:r>
            <a:endParaRPr lang="en-GB" dirty="0"/>
          </a:p>
        </p:txBody>
      </p:sp>
      <p:sp>
        <p:nvSpPr>
          <p:cNvPr id="2" name="TextBox 1"/>
          <p:cNvSpPr txBox="1"/>
          <p:nvPr/>
        </p:nvSpPr>
        <p:spPr>
          <a:xfrm>
            <a:off x="2324282" y="5222131"/>
            <a:ext cx="5055295" cy="369332"/>
          </a:xfrm>
          <a:prstGeom prst="rect">
            <a:avLst/>
          </a:prstGeom>
          <a:noFill/>
        </p:spPr>
        <p:txBody>
          <a:bodyPr wrap="none" rtlCol="0">
            <a:spAutoFit/>
          </a:bodyPr>
          <a:lstStyle/>
          <a:p>
            <a:r>
              <a:rPr lang="en-GB" dirty="0" smtClean="0">
                <a:solidFill>
                  <a:schemeClr val="tx2"/>
                </a:solidFill>
              </a:rPr>
              <a:t>Spatial distribution of the world’s protected areas</a:t>
            </a:r>
            <a:endParaRPr lang="en-GB" dirty="0">
              <a:solidFill>
                <a:schemeClr val="tx2"/>
              </a:solidFill>
            </a:endParaRPr>
          </a:p>
        </p:txBody>
      </p:sp>
      <p:sp>
        <p:nvSpPr>
          <p:cNvPr id="6" name="Content Placeholder 2"/>
          <p:cNvSpPr txBox="1">
            <a:spLocks/>
          </p:cNvSpPr>
          <p:nvPr/>
        </p:nvSpPr>
        <p:spPr>
          <a:xfrm>
            <a:off x="7234336" y="6237312"/>
            <a:ext cx="1874168" cy="3195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800" dirty="0" smtClean="0"/>
              <a:t> </a:t>
            </a:r>
            <a:r>
              <a:rPr lang="en-GB" sz="1000" dirty="0" smtClean="0"/>
              <a:t>Source: UNEP-WCMC 2014 </a:t>
            </a:r>
            <a:endParaRPr lang="en-GB" sz="1000" dirty="0"/>
          </a:p>
        </p:txBody>
      </p:sp>
    </p:spTree>
    <p:extLst>
      <p:ext uri="{BB962C8B-B14F-4D97-AF65-F5344CB8AC3E}">
        <p14:creationId xmlns:p14="http://schemas.microsoft.com/office/powerpoint/2010/main" val="348119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pPr algn="ctr"/>
            <a:r>
              <a:rPr lang="en-GB" dirty="0" smtClean="0"/>
              <a:t>Global Protected Area Network Coverage</a:t>
            </a:r>
            <a:endParaRPr lang="en-GB" dirty="0"/>
          </a:p>
        </p:txBody>
      </p:sp>
      <p:sp>
        <p:nvSpPr>
          <p:cNvPr id="3" name="Content Placeholder 2"/>
          <p:cNvSpPr>
            <a:spLocks noGrp="1"/>
          </p:cNvSpPr>
          <p:nvPr>
            <p:ph idx="1"/>
          </p:nvPr>
        </p:nvSpPr>
        <p:spPr>
          <a:xfrm>
            <a:off x="432841" y="1268760"/>
            <a:ext cx="8229600" cy="4209331"/>
          </a:xfrm>
        </p:spPr>
        <p:txBody>
          <a:bodyPr/>
          <a:lstStyle/>
          <a:p>
            <a:r>
              <a:rPr lang="en-GB" dirty="0" smtClean="0"/>
              <a:t>15.4</a:t>
            </a:r>
            <a:r>
              <a:rPr lang="en-GB" dirty="0"/>
              <a:t>% of the </a:t>
            </a:r>
            <a:r>
              <a:rPr lang="en-GB" dirty="0" smtClean="0"/>
              <a:t>all terrestrial areas including inland waters </a:t>
            </a:r>
            <a:r>
              <a:rPr lang="en-GB" dirty="0"/>
              <a:t> </a:t>
            </a:r>
            <a:r>
              <a:rPr lang="en-GB" dirty="0" smtClean="0"/>
              <a:t>and 8.4% of global marine areas within national jurisdiction were covered by protected areas.</a:t>
            </a:r>
            <a:endParaRPr lang="en-GB" dirty="0"/>
          </a:p>
          <a:p>
            <a:endParaRPr lang="en-GB" dirty="0"/>
          </a:p>
        </p:txBody>
      </p:sp>
      <p:pic>
        <p:nvPicPr>
          <p:cNvPr id="5" name="Picture 4"/>
          <p:cNvPicPr>
            <a:picLocks noChangeAspect="1"/>
          </p:cNvPicPr>
          <p:nvPr/>
        </p:nvPicPr>
        <p:blipFill>
          <a:blip r:embed="rId3"/>
          <a:stretch>
            <a:fillRect/>
          </a:stretch>
        </p:blipFill>
        <p:spPr>
          <a:xfrm>
            <a:off x="1547664" y="2204864"/>
            <a:ext cx="6367041" cy="3463244"/>
          </a:xfrm>
          <a:prstGeom prst="rect">
            <a:avLst/>
          </a:prstGeom>
        </p:spPr>
      </p:pic>
      <p:sp>
        <p:nvSpPr>
          <p:cNvPr id="7" name="Content Placeholder 2"/>
          <p:cNvSpPr txBox="1">
            <a:spLocks/>
          </p:cNvSpPr>
          <p:nvPr/>
        </p:nvSpPr>
        <p:spPr>
          <a:xfrm>
            <a:off x="7234336" y="6237312"/>
            <a:ext cx="1874168" cy="3195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000" dirty="0" smtClean="0"/>
              <a:t> Juffe-Bignoli et al. 2014</a:t>
            </a:r>
            <a:endParaRPr lang="en-GB" sz="1000" dirty="0"/>
          </a:p>
        </p:txBody>
      </p:sp>
    </p:spTree>
    <p:extLst>
      <p:ext uri="{BB962C8B-B14F-4D97-AF65-F5344CB8AC3E}">
        <p14:creationId xmlns:p14="http://schemas.microsoft.com/office/powerpoint/2010/main" val="40309157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2492896"/>
            <a:ext cx="4248472" cy="1656184"/>
          </a:xfrm>
        </p:spPr>
        <p:txBody>
          <a:bodyPr>
            <a:noAutofit/>
          </a:bodyPr>
          <a:lstStyle/>
          <a:p>
            <a:pPr algn="ctr"/>
            <a:r>
              <a:rPr lang="en-GB" dirty="0" smtClean="0"/>
              <a:t>2. </a:t>
            </a:r>
            <a:r>
              <a:rPr lang="en-GB" dirty="0"/>
              <a:t>What is the </a:t>
            </a:r>
            <a:r>
              <a:rPr lang="en-GB" dirty="0" smtClean="0"/>
              <a:t>Word Database on  Protected Areas?</a:t>
            </a:r>
            <a:br>
              <a:rPr lang="en-GB" dirty="0" smtClean="0"/>
            </a:br>
            <a:r>
              <a:rPr lang="en-GB" sz="1400" dirty="0" smtClean="0"/>
              <a:t>(see section 1 &amp; 2 in WDPA Manual)</a:t>
            </a:r>
            <a:endParaRPr lang="en-GB" sz="1400" dirty="0"/>
          </a:p>
        </p:txBody>
      </p:sp>
      <p:sp>
        <p:nvSpPr>
          <p:cNvPr id="3" name="Content Placeholder 2"/>
          <p:cNvSpPr txBox="1">
            <a:spLocks/>
          </p:cNvSpPr>
          <p:nvPr/>
        </p:nvSpPr>
        <p:spPr>
          <a:xfrm>
            <a:off x="6372200" y="5949280"/>
            <a:ext cx="2736304"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8199A4"/>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999E3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000" dirty="0" smtClean="0"/>
              <a:t>UNEP-WCMC (2015) World Database on Protected Areas User Manual 1.0. UNEP-WCMC: Cambridge, UK</a:t>
            </a:r>
            <a:endParaRPr lang="en-GB" sz="1000" dirty="0"/>
          </a:p>
        </p:txBody>
      </p:sp>
    </p:spTree>
    <p:extLst>
      <p:ext uri="{BB962C8B-B14F-4D97-AF65-F5344CB8AC3E}">
        <p14:creationId xmlns:p14="http://schemas.microsoft.com/office/powerpoint/2010/main" val="2095117651"/>
      </p:ext>
    </p:extLst>
  </p:cSld>
  <p:clrMapOvr>
    <a:masterClrMapping/>
  </p:clrMapOvr>
  <p:timing>
    <p:tnLst>
      <p:par>
        <p:cTn id="1" dur="indefinite" restart="never" nodeType="tmRoot"/>
      </p:par>
    </p:tnLst>
  </p:timing>
</p:sld>
</file>

<file path=ppt/theme/theme1.xml><?xml version="1.0" encoding="utf-8"?>
<a:theme xmlns:a="http://schemas.openxmlformats.org/drawingml/2006/main" name="New blue subheadings">
  <a:themeElements>
    <a:clrScheme name="UNEP-WCMC 2014">
      <a:dk1>
        <a:sysClr val="windowText" lastClr="000000"/>
      </a:dk1>
      <a:lt1>
        <a:sysClr val="window" lastClr="FFFFFF"/>
      </a:lt1>
      <a:dk2>
        <a:srgbClr val="0072A9"/>
      </a:dk2>
      <a:lt2>
        <a:srgbClr val="FFFFFF"/>
      </a:lt2>
      <a:accent1>
        <a:srgbClr val="4F81BD"/>
      </a:accent1>
      <a:accent2>
        <a:srgbClr val="999E34"/>
      </a:accent2>
      <a:accent3>
        <a:srgbClr val="A2AEB6"/>
      </a:accent3>
      <a:accent4>
        <a:srgbClr val="77A6B7"/>
      </a:accent4>
      <a:accent5>
        <a:srgbClr val="DB5E24"/>
      </a:accent5>
      <a:accent6>
        <a:srgbClr val="D9C420"/>
      </a:accent6>
      <a:hlink>
        <a:srgbClr val="0072A9"/>
      </a:hlink>
      <a:folHlink>
        <a:srgbClr val="77A6B7"/>
      </a:folHlink>
    </a:clrScheme>
    <a:fontScheme name="UNEP-WCMC 2014">
      <a:majorFont>
        <a:latin typeface="Constantia"/>
        <a:ea typeface=""/>
        <a:cs typeface=""/>
      </a:majorFont>
      <a:minorFont>
        <a:latin typeface="Constant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 green subheadings">
  <a:themeElements>
    <a:clrScheme name="UNEP-WCMC 2014">
      <a:dk1>
        <a:sysClr val="windowText" lastClr="000000"/>
      </a:dk1>
      <a:lt1>
        <a:sysClr val="window" lastClr="FFFFFF"/>
      </a:lt1>
      <a:dk2>
        <a:srgbClr val="0072A9"/>
      </a:dk2>
      <a:lt2>
        <a:srgbClr val="FFFFFF"/>
      </a:lt2>
      <a:accent1>
        <a:srgbClr val="4F81BD"/>
      </a:accent1>
      <a:accent2>
        <a:srgbClr val="999E34"/>
      </a:accent2>
      <a:accent3>
        <a:srgbClr val="A2AEB6"/>
      </a:accent3>
      <a:accent4>
        <a:srgbClr val="77A6B7"/>
      </a:accent4>
      <a:accent5>
        <a:srgbClr val="DB5E24"/>
      </a:accent5>
      <a:accent6>
        <a:srgbClr val="D9C420"/>
      </a:accent6>
      <a:hlink>
        <a:srgbClr val="0072A9"/>
      </a:hlink>
      <a:folHlink>
        <a:srgbClr val="77A6B7"/>
      </a:folHlink>
    </a:clrScheme>
    <a:fontScheme name="UNEP-WCMC 2014">
      <a:majorFont>
        <a:latin typeface="Constantia"/>
        <a:ea typeface=""/>
        <a:cs typeface=""/>
      </a:majorFont>
      <a:minorFont>
        <a:latin typeface="Constant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Ultimate_WDPA_Presentation</Template>
  <TotalTime>3656</TotalTime>
  <Words>2053</Words>
  <Application>Microsoft Office PowerPoint</Application>
  <PresentationFormat>On-screen Show (4:3)</PresentationFormat>
  <Paragraphs>339</Paragraphs>
  <Slides>39</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Calibri</vt:lpstr>
      <vt:lpstr>Constantia</vt:lpstr>
      <vt:lpstr>Helvetica</vt:lpstr>
      <vt:lpstr>Helvetica Neue</vt:lpstr>
      <vt:lpstr>Times New Roman</vt:lpstr>
      <vt:lpstr>Wingdings</vt:lpstr>
      <vt:lpstr>New blue subheadings</vt:lpstr>
      <vt:lpstr>New green subheadings</vt:lpstr>
      <vt:lpstr>The World Database on Protected Areas (WDPA)   </vt:lpstr>
      <vt:lpstr>Outline</vt:lpstr>
      <vt:lpstr>1. Introduction</vt:lpstr>
      <vt:lpstr>What is a Protected Area ?</vt:lpstr>
      <vt:lpstr>Why Protected Areas are important? </vt:lpstr>
      <vt:lpstr>Protected Areas in Conservation Policy</vt:lpstr>
      <vt:lpstr>Global Protected Area Network Coverage</vt:lpstr>
      <vt:lpstr>Global Protected Area Network Coverage</vt:lpstr>
      <vt:lpstr>2. What is the Word Database on  Protected Areas? (see section 1 &amp; 2 in WDPA Manual)</vt:lpstr>
      <vt:lpstr> What is the WDPA?</vt:lpstr>
      <vt:lpstr>The WDPA’s history</vt:lpstr>
      <vt:lpstr>WDPA Data Structure</vt:lpstr>
      <vt:lpstr>Attribute Information</vt:lpstr>
      <vt:lpstr>Key attributes: Designation type</vt:lpstr>
      <vt:lpstr>IUCN Standards in the WDPA (See section 2 of the WDPA Manual)</vt:lpstr>
      <vt:lpstr>IUCN Protected Area Management Categories</vt:lpstr>
      <vt:lpstr>Names of Protected Areas</vt:lpstr>
      <vt:lpstr>Governance Type</vt:lpstr>
      <vt:lpstr>Beyond National Parks: WDPA Case Study</vt:lpstr>
      <vt:lpstr>PowerPoint Presentation</vt:lpstr>
      <vt:lpstr>ICCAs and Aichi Targets</vt:lpstr>
      <vt:lpstr>3. How is the WDPA compiled?</vt:lpstr>
      <vt:lpstr>PowerPoint Presentation</vt:lpstr>
      <vt:lpstr>PowerPoint Presentation</vt:lpstr>
      <vt:lpstr>WDPA Update Process</vt:lpstr>
      <vt:lpstr>WDPA Update Process</vt:lpstr>
      <vt:lpstr>4. Using the WDPA       (See Section 4 of the WDPA manual) </vt:lpstr>
      <vt:lpstr>WDPA users</vt:lpstr>
      <vt:lpstr>Use of the WDPA</vt:lpstr>
      <vt:lpstr>Protected Planet Website where data can be viewed and downloaded (see section 4.1 in WDPA Manual)</vt:lpstr>
      <vt:lpstr>PowerPoint Presentation</vt:lpstr>
      <vt:lpstr>PowerPoint Presentation</vt:lpstr>
      <vt:lpstr>PowerPoint Presentation</vt:lpstr>
      <vt:lpstr>Using the WDPA for analyses</vt:lpstr>
      <vt:lpstr>WDPA Data-Cautions and Constraints</vt:lpstr>
      <vt:lpstr>PowerPoint Presentation</vt:lpstr>
      <vt:lpstr>Challenges</vt:lpstr>
      <vt:lpstr>Future Directions</vt:lpstr>
      <vt:lpstr> Thank you! protectedareas@unep-wcmc.org Twitter: @unepwcmc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‘ultimate’ WDPA presentation</dc:title>
  <dc:creator>Edward Lewis</dc:creator>
  <cp:lastModifiedBy>Nina Bhola</cp:lastModifiedBy>
  <cp:revision>256</cp:revision>
  <dcterms:created xsi:type="dcterms:W3CDTF">2015-03-23T09:44:54Z</dcterms:created>
  <dcterms:modified xsi:type="dcterms:W3CDTF">2015-06-26T15:29:02Z</dcterms:modified>
</cp:coreProperties>
</file>